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7"/>
  </p:notesMasterIdLst>
  <p:sldIdLst>
    <p:sldId id="256" r:id="rId5"/>
    <p:sldId id="265" r:id="rId6"/>
    <p:sldId id="259" r:id="rId7"/>
    <p:sldId id="781" r:id="rId8"/>
    <p:sldId id="757" r:id="rId9"/>
    <p:sldId id="751" r:id="rId10"/>
    <p:sldId id="775" r:id="rId11"/>
    <p:sldId id="759" r:id="rId12"/>
    <p:sldId id="752" r:id="rId13"/>
    <p:sldId id="776" r:id="rId14"/>
    <p:sldId id="782" r:id="rId15"/>
    <p:sldId id="774" r:id="rId16"/>
    <p:sldId id="783" r:id="rId17"/>
    <p:sldId id="724" r:id="rId18"/>
    <p:sldId id="707" r:id="rId19"/>
    <p:sldId id="662" r:id="rId20"/>
    <p:sldId id="666" r:id="rId21"/>
    <p:sldId id="732" r:id="rId22"/>
    <p:sldId id="712" r:id="rId23"/>
    <p:sldId id="739" r:id="rId24"/>
    <p:sldId id="741" r:id="rId25"/>
    <p:sldId id="740" r:id="rId26"/>
    <p:sldId id="674" r:id="rId27"/>
    <p:sldId id="753" r:id="rId28"/>
    <p:sldId id="697" r:id="rId29"/>
    <p:sldId id="786" r:id="rId30"/>
    <p:sldId id="728" r:id="rId31"/>
    <p:sldId id="675" r:id="rId32"/>
    <p:sldId id="784" r:id="rId33"/>
    <p:sldId id="777" r:id="rId34"/>
    <p:sldId id="715" r:id="rId35"/>
    <p:sldId id="722" r:id="rId36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C948"/>
    <a:srgbClr val="59A14F"/>
    <a:srgbClr val="E15759"/>
    <a:srgbClr val="5BC0BE"/>
    <a:srgbClr val="1B2944"/>
    <a:srgbClr val="000000"/>
    <a:srgbClr val="343A40"/>
    <a:srgbClr val="074AE8"/>
    <a:srgbClr val="7298F2"/>
    <a:srgbClr val="5DB7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8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36" y="4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javizca\Desktop\PRIDE-ongoing\WT_PRIDE_2021\Full_proposal\Figures\Number_Downloads\CombinedDownloadsYears2013-20_summar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/>
              <a:t>Volume of PRIDE Data Downloads (TB), 2013-2020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B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Downloads in TB 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Sheet1!$A$2:$A$9</c:f>
              <c:numCache>
                <c:formatCode>General</c:formatCode>
                <c:ptCount val="8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23</c:v>
                </c:pt>
                <c:pt idx="1">
                  <c:v>164</c:v>
                </c:pt>
                <c:pt idx="2">
                  <c:v>197</c:v>
                </c:pt>
                <c:pt idx="3">
                  <c:v>241</c:v>
                </c:pt>
                <c:pt idx="4">
                  <c:v>295</c:v>
                </c:pt>
                <c:pt idx="5">
                  <c:v>393</c:v>
                </c:pt>
                <c:pt idx="6">
                  <c:v>625</c:v>
                </c:pt>
                <c:pt idx="7">
                  <c:v>1431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5F-4EFE-8295-2955357EC7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86639008"/>
        <c:axId val="1850539040"/>
      </c:barChart>
      <c:catAx>
        <c:axId val="1886639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  <c:crossAx val="1850539040"/>
        <c:crosses val="autoZero"/>
        <c:auto val="1"/>
        <c:lblAlgn val="ctr"/>
        <c:lblOffset val="100"/>
        <c:noMultiLvlLbl val="0"/>
      </c:catAx>
      <c:valAx>
        <c:axId val="1850539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  <c:crossAx val="18866390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B409D5-E647-45D1-AAD9-978F0D1BB6BA}" type="datetimeFigureOut">
              <a:rPr lang="en-GB" smtClean="0"/>
              <a:t>08/09/2022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94AF6D-4288-4A54-B2EA-DFC4C5100F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990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52FF94-55E1-458E-BDFA-9DA99196872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402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But now for something we can do but </a:t>
            </a:r>
            <a:r>
              <a:rPr lang="en-GB" dirty="0" err="1"/>
              <a:t>DeepRT</a:t>
            </a:r>
            <a:r>
              <a:rPr lang="en-GB" dirty="0"/>
              <a:t> cannot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On the left we predict the retention time for peptides that have a </a:t>
            </a:r>
            <a:r>
              <a:rPr lang="en-GB" dirty="0" err="1"/>
              <a:t>dioxidation</a:t>
            </a:r>
            <a:r>
              <a:rPr lang="en-GB" dirty="0"/>
              <a:t> modification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However we ignore this modification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On the right we do take the modification into account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As you can see the shift is fairly well predicted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52FF94-55E1-458E-BDFA-9DA99196872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3382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94AF6D-4288-4A54-B2EA-DFC4C5100F69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6708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94AF6D-4288-4A54-B2EA-DFC4C5100F69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5968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54"/>
            <a:ext cx="12192000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99448" y="1276473"/>
            <a:ext cx="9026338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86047" y="3756148"/>
            <a:ext cx="9039181" cy="8228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48378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09601" y="145038"/>
            <a:ext cx="10753785" cy="1143000"/>
          </a:xfrm>
        </p:spPr>
        <p:txBody>
          <a:bodyPr anchor="t">
            <a:normAutofit/>
          </a:bodyPr>
          <a:lstStyle>
            <a:lvl1pPr algn="l">
              <a:defRPr sz="3400" b="0" cap="none" baseline="0">
                <a:solidFill>
                  <a:srgbClr val="109E9A"/>
                </a:solidFill>
                <a:latin typeface="Calibri" panose="020F0502020204030204" pitchFamily="34" charset="0"/>
              </a:defRPr>
            </a:lvl1pPr>
          </a:lstStyle>
          <a:p>
            <a:r>
              <a:rPr lang="nl-NL" dirty="0"/>
              <a:t>Title picture slide</a:t>
            </a:r>
          </a:p>
        </p:txBody>
      </p:sp>
      <p:sp>
        <p:nvSpPr>
          <p:cNvPr id="23" name="Isosceles Triangle 22"/>
          <p:cNvSpPr/>
          <p:nvPr userDrawn="1"/>
        </p:nvSpPr>
        <p:spPr>
          <a:xfrm rot="16200000">
            <a:off x="11476422" y="32002"/>
            <a:ext cx="602543" cy="828615"/>
          </a:xfrm>
          <a:prstGeom prst="triangle">
            <a:avLst/>
          </a:prstGeom>
          <a:solidFill>
            <a:srgbClr val="5DB7B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5" name="Afbeelding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525344"/>
            <a:ext cx="193019" cy="332656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11236414" y="6378086"/>
            <a:ext cx="887827" cy="446856"/>
            <a:chOff x="18640" y="44624"/>
            <a:chExt cx="665870" cy="446856"/>
          </a:xfrm>
        </p:grpSpPr>
        <p:pic>
          <p:nvPicPr>
            <p:cNvPr id="10" name="Picture 9" descr="Creative Commons Licens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40" y="44624"/>
              <a:ext cx="665870" cy="234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5"/>
            <p:cNvSpPr txBox="1"/>
            <p:nvPr/>
          </p:nvSpPr>
          <p:spPr>
            <a:xfrm>
              <a:off x="41274" y="260648"/>
              <a:ext cx="62060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l-NL"/>
              </a:defPPr>
              <a:lvl1pPr algn="ctr" rtl="0" fontAlgn="base">
                <a:spcBef>
                  <a:spcPct val="20000"/>
                </a:spcBef>
                <a:spcAft>
                  <a:spcPct val="0"/>
                </a:spcAft>
                <a:defRPr sz="220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20000"/>
                </a:spcBef>
                <a:spcAft>
                  <a:spcPct val="0"/>
                </a:spcAft>
                <a:defRPr sz="220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20000"/>
                </a:spcBef>
                <a:spcAft>
                  <a:spcPct val="0"/>
                </a:spcAft>
                <a:defRPr sz="220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20000"/>
                </a:spcBef>
                <a:spcAft>
                  <a:spcPct val="0"/>
                </a:spcAft>
                <a:defRPr sz="220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20000"/>
                </a:spcBef>
                <a:spcAft>
                  <a:spcPct val="0"/>
                </a:spcAft>
                <a:defRPr sz="220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20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20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20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20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r>
                <a:rPr lang="en-GB" sz="900" dirty="0">
                  <a:solidFill>
                    <a:srgbClr val="000000"/>
                  </a:solidFill>
                  <a:latin typeface="+mj-lt"/>
                </a:rPr>
                <a:t>CC BY-SA 4.0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3258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448" y="1276473"/>
            <a:ext cx="9026338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 b="1">
                <a:solidFill>
                  <a:srgbClr val="1B2944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6047" y="3756148"/>
            <a:ext cx="9039181" cy="8228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1B2944"/>
                </a:solidFill>
                <a:latin typeface="Corbel" panose="020B05030202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BE" dirty="0"/>
          </a:p>
        </p:txBody>
      </p:sp>
      <p:pic>
        <p:nvPicPr>
          <p:cNvPr id="7" name="Logo EN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9" t="11900" r="22794" b="17704"/>
          <a:stretch/>
        </p:blipFill>
        <p:spPr>
          <a:xfrm>
            <a:off x="1786201" y="5615043"/>
            <a:ext cx="1422490" cy="1135698"/>
          </a:xfrm>
          <a:prstGeom prst="rect">
            <a:avLst/>
          </a:prstGeom>
          <a:noFill/>
        </p:spPr>
      </p:pic>
      <p:pic>
        <p:nvPicPr>
          <p:cNvPr id="10" name="Content Placeholder 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4" b="2837"/>
          <a:stretch/>
        </p:blipFill>
        <p:spPr>
          <a:xfrm>
            <a:off x="3089415" y="5754669"/>
            <a:ext cx="1905477" cy="8564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7943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itle 1"/>
          <p:cNvSpPr>
            <a:spLocks noGrp="1"/>
          </p:cNvSpPr>
          <p:nvPr>
            <p:ph type="ctrTitle"/>
          </p:nvPr>
        </p:nvSpPr>
        <p:spPr>
          <a:xfrm>
            <a:off x="437702" y="1276473"/>
            <a:ext cx="9418642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290069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1969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44560" y="200961"/>
            <a:ext cx="975163" cy="780130"/>
          </a:xfrm>
          <a:prstGeom prst="rect">
            <a:avLst/>
          </a:prstGeom>
          <a:solidFill>
            <a:srgbClr val="FF681E"/>
          </a:solidFill>
        </p:spPr>
      </p:pic>
      <p:sp>
        <p:nvSpPr>
          <p:cNvPr id="8" name="TextBox 7"/>
          <p:cNvSpPr txBox="1"/>
          <p:nvPr userDrawn="1"/>
        </p:nvSpPr>
        <p:spPr>
          <a:xfrm>
            <a:off x="4644949" y="1004973"/>
            <a:ext cx="2012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R:255 G:104 30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44558" y="1438284"/>
            <a:ext cx="975165" cy="780132"/>
          </a:xfrm>
          <a:prstGeom prst="rect">
            <a:avLst/>
          </a:prstGeom>
          <a:solidFill>
            <a:srgbClr val="5A2A82"/>
          </a:solidFill>
        </p:spPr>
      </p:pic>
      <p:sp>
        <p:nvSpPr>
          <p:cNvPr id="10" name="TextBox 9"/>
          <p:cNvSpPr txBox="1"/>
          <p:nvPr userDrawn="1"/>
        </p:nvSpPr>
        <p:spPr>
          <a:xfrm>
            <a:off x="4644949" y="2229137"/>
            <a:ext cx="1899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R:90 G:42 B:130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5244560" y="5408251"/>
            <a:ext cx="988564" cy="790853"/>
          </a:xfrm>
          <a:prstGeom prst="rect">
            <a:avLst/>
          </a:prstGeom>
          <a:solidFill>
            <a:srgbClr val="7C7C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TextBox 13"/>
          <p:cNvSpPr txBox="1"/>
          <p:nvPr userDrawn="1"/>
        </p:nvSpPr>
        <p:spPr>
          <a:xfrm>
            <a:off x="4585372" y="6219115"/>
            <a:ext cx="2131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R:124 G:124 </a:t>
            </a:r>
            <a:r>
              <a:rPr lang="nl-BE" baseline="0" dirty="0"/>
              <a:t> </a:t>
            </a:r>
            <a:r>
              <a:rPr lang="nl-BE" dirty="0"/>
              <a:t>B:124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5231159" y="4070024"/>
            <a:ext cx="988564" cy="790853"/>
          </a:xfrm>
          <a:prstGeom prst="rect">
            <a:avLst/>
          </a:prstGeom>
          <a:solidFill>
            <a:srgbClr val="1B294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" name="TextBox 15"/>
          <p:cNvSpPr txBox="1"/>
          <p:nvPr userDrawn="1"/>
        </p:nvSpPr>
        <p:spPr>
          <a:xfrm>
            <a:off x="4711373" y="4878553"/>
            <a:ext cx="1819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R:27 G:41 </a:t>
            </a:r>
            <a:r>
              <a:rPr lang="nl-BE" baseline="0" dirty="0"/>
              <a:t> </a:t>
            </a:r>
            <a:r>
              <a:rPr lang="nl-BE" dirty="0"/>
              <a:t>B:68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44558" y="2731485"/>
            <a:ext cx="988566" cy="790853"/>
          </a:xfrm>
          <a:prstGeom prst="rect">
            <a:avLst/>
          </a:prstGeom>
          <a:solidFill>
            <a:srgbClr val="42B7BA"/>
          </a:solidFill>
        </p:spPr>
      </p:pic>
      <p:sp>
        <p:nvSpPr>
          <p:cNvPr id="19" name="TextBox 18"/>
          <p:cNvSpPr txBox="1"/>
          <p:nvPr userDrawn="1"/>
        </p:nvSpPr>
        <p:spPr>
          <a:xfrm>
            <a:off x="4644949" y="3522338"/>
            <a:ext cx="2012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R:66 G:183</a:t>
            </a:r>
            <a:r>
              <a:rPr lang="nl-BE" baseline="0" dirty="0"/>
              <a:t> </a:t>
            </a:r>
            <a:r>
              <a:rPr lang="nl-BE" dirty="0"/>
              <a:t>B:186</a:t>
            </a:r>
          </a:p>
        </p:txBody>
      </p:sp>
      <p:sp>
        <p:nvSpPr>
          <p:cNvPr id="24" name="Isosceles Triangle 23"/>
          <p:cNvSpPr/>
          <p:nvPr userDrawn="1"/>
        </p:nvSpPr>
        <p:spPr>
          <a:xfrm rot="16200000">
            <a:off x="11577830" y="135578"/>
            <a:ext cx="602543" cy="621461"/>
          </a:xfrm>
          <a:prstGeom prst="triangle">
            <a:avLst/>
          </a:prstGeom>
          <a:solidFill>
            <a:srgbClr val="5DB7B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11347161" y="6378086"/>
            <a:ext cx="776175" cy="446856"/>
            <a:chOff x="-36512" y="44624"/>
            <a:chExt cx="776175" cy="446856"/>
          </a:xfrm>
        </p:grpSpPr>
        <p:pic>
          <p:nvPicPr>
            <p:cNvPr id="26" name="Picture 25" descr="Creative Commons Licens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40" y="44624"/>
              <a:ext cx="665870" cy="234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15"/>
            <p:cNvSpPr txBox="1"/>
            <p:nvPr/>
          </p:nvSpPr>
          <p:spPr>
            <a:xfrm>
              <a:off x="-36512" y="260648"/>
              <a:ext cx="77617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l-NL"/>
              </a:defPPr>
              <a:lvl1pPr algn="ctr" rtl="0" fontAlgn="base">
                <a:spcBef>
                  <a:spcPct val="20000"/>
                </a:spcBef>
                <a:spcAft>
                  <a:spcPct val="0"/>
                </a:spcAft>
                <a:defRPr sz="220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20000"/>
                </a:spcBef>
                <a:spcAft>
                  <a:spcPct val="0"/>
                </a:spcAft>
                <a:defRPr sz="220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20000"/>
                </a:spcBef>
                <a:spcAft>
                  <a:spcPct val="0"/>
                </a:spcAft>
                <a:defRPr sz="220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20000"/>
                </a:spcBef>
                <a:spcAft>
                  <a:spcPct val="0"/>
                </a:spcAft>
                <a:defRPr sz="220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20000"/>
                </a:spcBef>
                <a:spcAft>
                  <a:spcPct val="0"/>
                </a:spcAft>
                <a:defRPr sz="220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20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20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20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20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r>
                <a:rPr lang="en-GB" sz="900" dirty="0">
                  <a:solidFill>
                    <a:srgbClr val="000000"/>
                  </a:solidFill>
                  <a:latin typeface="+mj-lt"/>
                </a:rPr>
                <a:t>CC BY-SA 4.0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6134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"/>
          <p:cNvSpPr>
            <a:spLocks noGrp="1"/>
          </p:cNvSpPr>
          <p:nvPr>
            <p:ph type="title"/>
          </p:nvPr>
        </p:nvSpPr>
        <p:spPr>
          <a:xfrm>
            <a:off x="457199" y="145038"/>
            <a:ext cx="10889087" cy="1142849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400" b="0" kern="1200" cap="none" baseline="0" dirty="0">
                <a:solidFill>
                  <a:srgbClr val="109E9A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5" name="Isosceles Triangle 24"/>
          <p:cNvSpPr/>
          <p:nvPr userDrawn="1"/>
        </p:nvSpPr>
        <p:spPr>
          <a:xfrm rot="16200000">
            <a:off x="11577830" y="135578"/>
            <a:ext cx="602543" cy="621461"/>
          </a:xfrm>
          <a:prstGeom prst="triangle">
            <a:avLst/>
          </a:prstGeom>
          <a:solidFill>
            <a:srgbClr val="5DB7B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4994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2"/>
          <p:cNvSpPr>
            <a:spLocks noGrp="1"/>
          </p:cNvSpPr>
          <p:nvPr>
            <p:ph type="title"/>
          </p:nvPr>
        </p:nvSpPr>
        <p:spPr>
          <a:xfrm>
            <a:off x="457199" y="145038"/>
            <a:ext cx="10889087" cy="1142849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400" b="0" kern="1200" cap="none" baseline="0" dirty="0">
                <a:solidFill>
                  <a:srgbClr val="109E9A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1" name="Isosceles Triangle 20"/>
          <p:cNvSpPr/>
          <p:nvPr userDrawn="1"/>
        </p:nvSpPr>
        <p:spPr>
          <a:xfrm rot="16200000">
            <a:off x="11577830" y="135578"/>
            <a:ext cx="602543" cy="621461"/>
          </a:xfrm>
          <a:prstGeom prst="triangle">
            <a:avLst/>
          </a:prstGeom>
          <a:solidFill>
            <a:srgbClr val="5DB7B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8628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Isosceles Triangle 18"/>
          <p:cNvSpPr/>
          <p:nvPr userDrawn="1"/>
        </p:nvSpPr>
        <p:spPr>
          <a:xfrm rot="10800000">
            <a:off x="11587289" y="0"/>
            <a:ext cx="602543" cy="621461"/>
          </a:xfrm>
          <a:prstGeom prst="triangl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4308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Content Placeholder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465" y="2896481"/>
            <a:ext cx="2309134" cy="1218318"/>
          </a:xfrm>
          <a:prstGeom prst="rect">
            <a:avLst/>
          </a:prstGeom>
        </p:spPr>
      </p:pic>
      <p:pic>
        <p:nvPicPr>
          <p:cNvPr id="5" name="Logo EN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2" t="14530" r="27153" b="17363"/>
          <a:stretch/>
        </p:blipFill>
        <p:spPr>
          <a:xfrm>
            <a:off x="6375589" y="4114799"/>
            <a:ext cx="1273628" cy="12438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119" y="4273902"/>
            <a:ext cx="1563976" cy="101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130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6236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9" r:id="rId3"/>
    <p:sldLayoutId id="2147483650" r:id="rId4"/>
    <p:sldLayoutId id="2147483658" r:id="rId5"/>
    <p:sldLayoutId id="2147483652" r:id="rId6"/>
    <p:sldLayoutId id="2147483654" r:id="rId7"/>
    <p:sldLayoutId id="2147483655" r:id="rId8"/>
    <p:sldLayoutId id="2147483660" r:id="rId9"/>
    <p:sldLayoutId id="2147483662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1B2944"/>
          </a:solidFill>
          <a:latin typeface="Corbel" panose="020B05030202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B2944"/>
          </a:solidFill>
          <a:latin typeface="Corbel" panose="020B0503020204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2"/>
        </a:buBlip>
        <a:defRPr sz="2400" kern="1200">
          <a:solidFill>
            <a:srgbClr val="1B2944"/>
          </a:solidFill>
          <a:latin typeface="Corbel" panose="020B05030202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B2944"/>
          </a:solidFill>
          <a:latin typeface="Corbel" panose="020B05030202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B2944"/>
          </a:solidFill>
          <a:latin typeface="Corbel" panose="020B05030202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B2944"/>
          </a:solidFill>
          <a:latin typeface="Corbel" panose="020B05030202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30.png"/><Relationship Id="rId4" Type="http://schemas.openxmlformats.org/officeDocument/2006/relationships/image" Target="../media/image2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1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3.png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g"/><Relationship Id="rId13" Type="http://schemas.openxmlformats.org/officeDocument/2006/relationships/image" Target="../media/image90.png"/><Relationship Id="rId18" Type="http://schemas.openxmlformats.org/officeDocument/2006/relationships/image" Target="../media/image9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12" Type="http://schemas.openxmlformats.org/officeDocument/2006/relationships/image" Target="../media/image89.jpg"/><Relationship Id="rId17" Type="http://schemas.openxmlformats.org/officeDocument/2006/relationships/image" Target="../media/image94.jpeg"/><Relationship Id="rId2" Type="http://schemas.openxmlformats.org/officeDocument/2006/relationships/image" Target="../media/image79.jpeg"/><Relationship Id="rId16" Type="http://schemas.openxmlformats.org/officeDocument/2006/relationships/image" Target="../media/image9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3.jpeg"/><Relationship Id="rId11" Type="http://schemas.openxmlformats.org/officeDocument/2006/relationships/image" Target="../media/image88.jpg"/><Relationship Id="rId5" Type="http://schemas.openxmlformats.org/officeDocument/2006/relationships/image" Target="../media/image82.jpeg"/><Relationship Id="rId15" Type="http://schemas.openxmlformats.org/officeDocument/2006/relationships/image" Target="../media/image92.jpg"/><Relationship Id="rId10" Type="http://schemas.openxmlformats.org/officeDocument/2006/relationships/image" Target="../media/image87.jpg"/><Relationship Id="rId19" Type="http://schemas.openxmlformats.org/officeDocument/2006/relationships/image" Target="../media/image96.png"/><Relationship Id="rId4" Type="http://schemas.openxmlformats.org/officeDocument/2006/relationships/image" Target="../media/image81.jpeg"/><Relationship Id="rId9" Type="http://schemas.openxmlformats.org/officeDocument/2006/relationships/image" Target="../media/image86.png"/><Relationship Id="rId14" Type="http://schemas.openxmlformats.org/officeDocument/2006/relationships/image" Target="../media/image91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jpe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447" y="1499201"/>
            <a:ext cx="11380256" cy="2041529"/>
          </a:xfrm>
        </p:spPr>
        <p:txBody>
          <a:bodyPr>
            <a:normAutofit/>
          </a:bodyPr>
          <a:lstStyle/>
          <a:p>
            <a:r>
              <a:rPr lang="en-GB" dirty="0"/>
              <a:t>Data sharing and reuse</a:t>
            </a:r>
            <a:br>
              <a:rPr lang="en-GB" sz="2600" dirty="0"/>
            </a:br>
            <a:endParaRPr lang="nl-BE" sz="3600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35A54B96-D72E-436B-B5BB-8BB86DF7574E}"/>
              </a:ext>
            </a:extLst>
          </p:cNvPr>
          <p:cNvSpPr txBox="1">
            <a:spLocks/>
          </p:cNvSpPr>
          <p:nvPr/>
        </p:nvSpPr>
        <p:spPr>
          <a:xfrm>
            <a:off x="199447" y="4027684"/>
            <a:ext cx="5488856" cy="153924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7C7C7C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7C7C7C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7C7C7C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 baseline="0">
                <a:solidFill>
                  <a:srgbClr val="7C7C7C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7C7C7C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nl-BE" sz="2200" dirty="0">
                <a:solidFill>
                  <a:schemeClr val="tx1"/>
                </a:solidFill>
              </a:rPr>
              <a:t>lennart martens				@compomics</a:t>
            </a:r>
          </a:p>
          <a:p>
            <a:pPr marL="0" indent="0">
              <a:spcBef>
                <a:spcPts val="0"/>
              </a:spcBef>
              <a:buNone/>
            </a:pPr>
            <a:endParaRPr lang="en-GB" sz="1200" i="1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000" i="1" dirty="0">
                <a:solidFill>
                  <a:schemeClr val="tx1"/>
                </a:solidFill>
              </a:rPr>
              <a:t>lennart.martens@ugent.be</a:t>
            </a:r>
          </a:p>
          <a:p>
            <a:pPr marL="0" indent="0" eaLnBrk="0" hangingPunct="0">
              <a:spcBef>
                <a:spcPts val="0"/>
              </a:spcBef>
              <a:buNone/>
              <a:defRPr/>
            </a:pPr>
            <a:r>
              <a:rPr lang="en-GB" sz="2000" i="1" dirty="0">
                <a:solidFill>
                  <a:schemeClr val="tx1"/>
                </a:solidFill>
              </a:rPr>
              <a:t>computational omics and systems biology group</a:t>
            </a:r>
          </a:p>
          <a:p>
            <a:pPr marL="0" indent="0" eaLnBrk="0" hangingPunct="0">
              <a:spcBef>
                <a:spcPts val="0"/>
              </a:spcBef>
              <a:buNone/>
              <a:defRPr/>
            </a:pPr>
            <a:r>
              <a:rPr lang="en-GB" sz="2000" i="1" dirty="0">
                <a:solidFill>
                  <a:schemeClr val="tx1"/>
                </a:solidFill>
              </a:rPr>
              <a:t>Ghent University and VIB, Ghent, Belgium</a:t>
            </a:r>
            <a:endParaRPr lang="nl-BE" sz="20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2991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12">
            <a:extLst>
              <a:ext uri="{FF2B5EF4-FFF2-40B4-BE49-F238E27FC236}">
                <a16:creationId xmlns:a16="http://schemas.microsoft.com/office/drawing/2014/main" id="{F2E2D043-835D-4C37-A57A-FCE4662CEBC5}"/>
              </a:ext>
            </a:extLst>
          </p:cNvPr>
          <p:cNvSpPr txBox="1"/>
          <p:nvPr/>
        </p:nvSpPr>
        <p:spPr>
          <a:xfrm>
            <a:off x="8453788" y="1655181"/>
            <a:ext cx="1345047" cy="6340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nl-NL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latin typeface="+mj-lt"/>
              </a:rPr>
              <a:t>concentration</a:t>
            </a:r>
          </a:p>
          <a:p>
            <a:r>
              <a:rPr lang="en-GB" sz="1600" dirty="0">
                <a:latin typeface="+mj-lt"/>
              </a:rPr>
              <a:t>(</a:t>
            </a:r>
            <a:r>
              <a:rPr lang="en-GB" sz="1600" dirty="0" err="1">
                <a:latin typeface="+mj-lt"/>
              </a:rPr>
              <a:t>pg</a:t>
            </a:r>
            <a:r>
              <a:rPr lang="en-GB" sz="1600" dirty="0">
                <a:latin typeface="+mj-lt"/>
              </a:rPr>
              <a:t>/ml)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78C39B-7172-458C-A69E-CF1B65958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Large-scale data reprocessing can harness heterogeneity</a:t>
            </a:r>
            <a:br>
              <a:rPr lang="en-GB" dirty="0"/>
            </a:br>
            <a:r>
              <a:rPr lang="en-GB" dirty="0"/>
              <a:t>to dig very deep into the proteome</a:t>
            </a:r>
            <a:endParaRPr lang="LID4096" dirty="0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4F4044C2-EDF2-4948-8659-8FAF9DB7C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472" y="2199012"/>
            <a:ext cx="2667950" cy="3616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155F573-8D5E-47BD-8CA6-2F76DF3E2CBE}"/>
              </a:ext>
            </a:extLst>
          </p:cNvPr>
          <p:cNvGrpSpPr/>
          <p:nvPr/>
        </p:nvGrpSpPr>
        <p:grpSpPr>
          <a:xfrm>
            <a:off x="922316" y="1781043"/>
            <a:ext cx="2616812" cy="4384261"/>
            <a:chOff x="524184" y="1626284"/>
            <a:chExt cx="2616812" cy="438426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F2BD4F5-D6DD-48C7-8271-6991AD0055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767" y="1916832"/>
              <a:ext cx="2389073" cy="3816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2064E71-2F48-4738-8B32-0F666F81EDF9}"/>
                </a:ext>
              </a:extLst>
            </p:cNvPr>
            <p:cNvSpPr txBox="1"/>
            <p:nvPr/>
          </p:nvSpPr>
          <p:spPr>
            <a:xfrm>
              <a:off x="2267744" y="5671991"/>
              <a:ext cx="87325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GB" sz="1600" dirty="0">
                  <a:latin typeface="+mj-lt"/>
                </a:rPr>
                <a:t>proteins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B658F29-15B1-431A-8733-973AAC03712B}"/>
                </a:ext>
              </a:extLst>
            </p:cNvPr>
            <p:cNvSpPr txBox="1"/>
            <p:nvPr/>
          </p:nvSpPr>
          <p:spPr>
            <a:xfrm>
              <a:off x="524184" y="1626284"/>
              <a:ext cx="1098058" cy="56015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GB" sz="1600" dirty="0">
                  <a:latin typeface="+mj-lt"/>
                </a:rPr>
                <a:t>Half life (h)</a:t>
              </a:r>
            </a:p>
            <a:p>
              <a:pPr algn="l"/>
              <a:endParaRPr lang="en-GB" sz="1200" dirty="0">
                <a:latin typeface="+mj-lt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DF682FD-5AF4-4AC2-BB31-619C326ECA0A}"/>
              </a:ext>
            </a:extLst>
          </p:cNvPr>
          <p:cNvGrpSpPr/>
          <p:nvPr/>
        </p:nvGrpSpPr>
        <p:grpSpPr>
          <a:xfrm>
            <a:off x="4440704" y="1744110"/>
            <a:ext cx="3312368" cy="4421194"/>
            <a:chOff x="2843808" y="1589351"/>
            <a:chExt cx="3312368" cy="4421194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AF3EBFF1-DDE5-4C92-819C-729C6DC282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7864" y="1988840"/>
              <a:ext cx="2448272" cy="3744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6B1B67F-44ED-493F-81CE-4B9F60F6840D}"/>
                </a:ext>
              </a:extLst>
            </p:cNvPr>
            <p:cNvSpPr txBox="1"/>
            <p:nvPr/>
          </p:nvSpPr>
          <p:spPr>
            <a:xfrm>
              <a:off x="5282924" y="5671991"/>
              <a:ext cx="87325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GB" sz="1600" dirty="0">
                  <a:latin typeface="+mj-lt"/>
                </a:rPr>
                <a:t>proteins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2901CDD-DF96-4470-86D9-C6512B6F2C34}"/>
                </a:ext>
              </a:extLst>
            </p:cNvPr>
            <p:cNvSpPr txBox="1"/>
            <p:nvPr/>
          </p:nvSpPr>
          <p:spPr>
            <a:xfrm>
              <a:off x="2843808" y="1589351"/>
              <a:ext cx="1497398" cy="6340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latin typeface="+mj-lt"/>
                </a:rPr>
                <a:t>concentration</a:t>
              </a:r>
            </a:p>
            <a:p>
              <a:pPr algn="l"/>
              <a:r>
                <a:rPr lang="en-GB" sz="1600" dirty="0">
                  <a:latin typeface="+mj-lt"/>
                </a:rPr>
                <a:t>(copies per cell)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59EF95B-1ED7-4247-ABB7-DB056E0E0C2C}"/>
              </a:ext>
            </a:extLst>
          </p:cNvPr>
          <p:cNvSpPr txBox="1"/>
          <p:nvPr/>
        </p:nvSpPr>
        <p:spPr>
          <a:xfrm>
            <a:off x="457200" y="6360029"/>
            <a:ext cx="3690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GB" sz="1400" dirty="0">
              <a:latin typeface="+mj-lt"/>
            </a:endParaRPr>
          </a:p>
          <a:p>
            <a:pPr algn="l"/>
            <a:r>
              <a:rPr lang="en-GB" sz="1400" dirty="0" err="1">
                <a:latin typeface="+mj-lt"/>
              </a:rPr>
              <a:t>Verheggen</a:t>
            </a:r>
            <a:r>
              <a:rPr lang="en-GB" sz="1400" dirty="0">
                <a:latin typeface="+mj-lt"/>
              </a:rPr>
              <a:t>, Journal of Proteome Research, 2017</a:t>
            </a:r>
            <a:endParaRPr lang="nl-BE" sz="1400" dirty="0">
              <a:latin typeface="+mj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4F19DB9-1FE6-4565-B032-A1CA1C8AE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78621" y="2212039"/>
            <a:ext cx="525600" cy="5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D02095-9B08-4A01-9354-ECC24D6E7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36035" y="4070359"/>
            <a:ext cx="525600" cy="5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7475EE3-26AF-43CB-8BE1-4E014A7B8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551495" y="2451887"/>
            <a:ext cx="525600" cy="5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68D24D1-ACB1-41F4-B080-1CE90849A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824067" y="4430399"/>
            <a:ext cx="525600" cy="5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B56CD9B-AC64-44F8-BD44-E2BB29358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133643" y="4706461"/>
            <a:ext cx="525600" cy="5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254982C-DE1B-4D84-B062-DBFD50B6B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798835" y="2712105"/>
            <a:ext cx="525600" cy="5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8B417DB-2E4B-4C1B-93A8-8C5CCF2CA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400131" y="5063651"/>
            <a:ext cx="525600" cy="5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EF86AC9-639D-4AED-BEC5-2C52D7538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637699" y="5420841"/>
            <a:ext cx="525600" cy="5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1CD38C5-5F66-473B-9D43-964C0A748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071709" y="3069295"/>
            <a:ext cx="525600" cy="5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65E774E-1BE5-472C-9D70-1877211C9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0279584" y="3426485"/>
            <a:ext cx="525600" cy="5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4D7A976-E828-4E3E-A941-44AEC8C37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0487459" y="3783675"/>
            <a:ext cx="525600" cy="5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3809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EC44026-1613-4494-B77E-601B08946F6E}"/>
              </a:ext>
            </a:extLst>
          </p:cNvPr>
          <p:cNvSpPr txBox="1"/>
          <p:nvPr/>
        </p:nvSpPr>
        <p:spPr>
          <a:xfrm>
            <a:off x="497131" y="1246540"/>
            <a:ext cx="11531218" cy="6480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GB" sz="3500" b="1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Why should we be re-using data?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6B0CAF-50E4-4FCF-8216-027797A95D42}"/>
              </a:ext>
            </a:extLst>
          </p:cNvPr>
          <p:cNvSpPr txBox="1"/>
          <p:nvPr/>
        </p:nvSpPr>
        <p:spPr>
          <a:xfrm>
            <a:off x="497131" y="2562222"/>
            <a:ext cx="10945452" cy="6480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GB" sz="3500" b="1" dirty="0">
                <a:solidFill>
                  <a:schemeClr val="accent1"/>
                </a:solidFill>
              </a:rPr>
              <a:t>Four types of (proteomics) data re-use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748F93-075B-4B8B-8319-B61D7D4696CF}"/>
              </a:ext>
            </a:extLst>
          </p:cNvPr>
          <p:cNvSpPr txBox="1"/>
          <p:nvPr/>
        </p:nvSpPr>
        <p:spPr>
          <a:xfrm>
            <a:off x="497131" y="3877904"/>
            <a:ext cx="10945452" cy="6480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GB" sz="3500" b="1" dirty="0">
                <a:solidFill>
                  <a:schemeClr val="bg1">
                    <a:lumMod val="85000"/>
                  </a:schemeClr>
                </a:solidFill>
              </a:rPr>
              <a:t>Unbiased proteome-wide (PT)M discovery as example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EDA955-944D-4C81-8AB8-F5A8E95C9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6028" y="6438351"/>
            <a:ext cx="786452" cy="4755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2BB89E-CD51-4DB7-9166-3CE97A7F979D}"/>
              </a:ext>
            </a:extLst>
          </p:cNvPr>
          <p:cNvSpPr txBox="1"/>
          <p:nvPr/>
        </p:nvSpPr>
        <p:spPr>
          <a:xfrm>
            <a:off x="497131" y="5193586"/>
            <a:ext cx="10945452" cy="6480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GB" sz="3500" b="1" dirty="0">
                <a:solidFill>
                  <a:schemeClr val="bg1">
                    <a:lumMod val="85000"/>
                  </a:schemeClr>
                </a:solidFill>
              </a:rPr>
              <a:t>A subject of sociological study</a:t>
            </a:r>
          </a:p>
        </p:txBody>
      </p:sp>
    </p:spTree>
    <p:extLst>
      <p:ext uri="{BB962C8B-B14F-4D97-AF65-F5344CB8AC3E}">
        <p14:creationId xmlns:p14="http://schemas.microsoft.com/office/powerpoint/2010/main" val="3948931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34604-74D8-4BA1-9D18-1081A7AF6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 general, data re-use can take four distinct forms, </a:t>
            </a:r>
            <a:br>
              <a:rPr lang="en-GB" dirty="0"/>
            </a:br>
            <a:r>
              <a:rPr lang="en-GB" dirty="0"/>
              <a:t>all of which are somehow applied in our example</a:t>
            </a:r>
            <a:endParaRPr lang="LID4096" dirty="0"/>
          </a:p>
        </p:txBody>
      </p:sp>
      <p:pic>
        <p:nvPicPr>
          <p:cNvPr id="3" name="Picture 2" descr="Slide1.jpg">
            <a:extLst>
              <a:ext uri="{FF2B5EF4-FFF2-40B4-BE49-F238E27FC236}">
                <a16:creationId xmlns:a16="http://schemas.microsoft.com/office/drawing/2014/main" id="{DEA85237-F1DC-48BA-B0FF-CEAAE31259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18260"/>
            <a:ext cx="9144000" cy="5219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F54E1E-6278-41C4-8DB5-566E96C26AA7}"/>
              </a:ext>
            </a:extLst>
          </p:cNvPr>
          <p:cNvSpPr txBox="1"/>
          <p:nvPr/>
        </p:nvSpPr>
        <p:spPr>
          <a:xfrm>
            <a:off x="425505" y="6383940"/>
            <a:ext cx="2040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400" dirty="0">
              <a:latin typeface="Calibri"/>
            </a:endParaRPr>
          </a:p>
          <a:p>
            <a:r>
              <a:rPr lang="en-GB" sz="1400" dirty="0" err="1">
                <a:latin typeface="Calibri"/>
              </a:rPr>
              <a:t>Vaudel</a:t>
            </a:r>
            <a:r>
              <a:rPr lang="en-GB" sz="1400" dirty="0">
                <a:latin typeface="Calibri"/>
              </a:rPr>
              <a:t>, Proteomics, 2016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1444BB-19BC-403F-9A4F-EE461D051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6028" y="6438351"/>
            <a:ext cx="786452" cy="47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01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EC44026-1613-4494-B77E-601B08946F6E}"/>
              </a:ext>
            </a:extLst>
          </p:cNvPr>
          <p:cNvSpPr txBox="1"/>
          <p:nvPr/>
        </p:nvSpPr>
        <p:spPr>
          <a:xfrm>
            <a:off x="497131" y="1246540"/>
            <a:ext cx="11531218" cy="6480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GB" sz="3500" b="1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Why should we be re-using data?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6B0CAF-50E4-4FCF-8216-027797A95D42}"/>
              </a:ext>
            </a:extLst>
          </p:cNvPr>
          <p:cNvSpPr txBox="1"/>
          <p:nvPr/>
        </p:nvSpPr>
        <p:spPr>
          <a:xfrm>
            <a:off x="497131" y="2562222"/>
            <a:ext cx="10945452" cy="6480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GB" sz="3500" b="1" dirty="0">
                <a:solidFill>
                  <a:schemeClr val="bg1">
                    <a:lumMod val="85000"/>
                  </a:schemeClr>
                </a:solidFill>
              </a:rPr>
              <a:t>Four types of (proteomics) data re-use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748F93-075B-4B8B-8319-B61D7D4696CF}"/>
              </a:ext>
            </a:extLst>
          </p:cNvPr>
          <p:cNvSpPr txBox="1"/>
          <p:nvPr/>
        </p:nvSpPr>
        <p:spPr>
          <a:xfrm>
            <a:off x="497131" y="3877904"/>
            <a:ext cx="10945452" cy="6480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GB" sz="3500" b="1" dirty="0">
                <a:solidFill>
                  <a:schemeClr val="accent1"/>
                </a:solidFill>
              </a:rPr>
              <a:t>Unbiased proteome-wide (PT)M discovery as example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EDA955-944D-4C81-8AB8-F5A8E95C9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6028" y="6438351"/>
            <a:ext cx="786452" cy="4755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2BB89E-CD51-4DB7-9166-3CE97A7F979D}"/>
              </a:ext>
            </a:extLst>
          </p:cNvPr>
          <p:cNvSpPr txBox="1"/>
          <p:nvPr/>
        </p:nvSpPr>
        <p:spPr>
          <a:xfrm>
            <a:off x="497131" y="5193586"/>
            <a:ext cx="10945452" cy="6480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GB" sz="3500" b="1" dirty="0">
                <a:solidFill>
                  <a:schemeClr val="bg1">
                    <a:lumMod val="85000"/>
                  </a:schemeClr>
                </a:solidFill>
              </a:rPr>
              <a:t>A subject of sociological study</a:t>
            </a:r>
          </a:p>
        </p:txBody>
      </p:sp>
    </p:spTree>
    <p:extLst>
      <p:ext uri="{BB962C8B-B14F-4D97-AF65-F5344CB8AC3E}">
        <p14:creationId xmlns:p14="http://schemas.microsoft.com/office/powerpoint/2010/main" val="1220847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D0961-A459-4E35-8367-08E944AFA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505" y="64736"/>
            <a:ext cx="11338953" cy="1325563"/>
          </a:xfrm>
        </p:spPr>
        <p:txBody>
          <a:bodyPr>
            <a:noAutofit/>
          </a:bodyPr>
          <a:lstStyle/>
          <a:p>
            <a:r>
              <a:rPr lang="en-GB" dirty="0"/>
              <a:t>Our MS2PIP fragmentation model accurately predicts</a:t>
            </a:r>
            <a:br>
              <a:rPr lang="en-GB" dirty="0"/>
            </a:br>
            <a:r>
              <a:rPr lang="en-GB" dirty="0"/>
              <a:t>peptide behaviour in varying conditions</a:t>
            </a:r>
            <a:endParaRPr lang="LID4096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D248C89-5E05-4D04-AC46-23DA8C7C9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67" y="4047974"/>
            <a:ext cx="5808601" cy="21419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0A6F0E-1F36-46D8-850F-B0ACFD9A6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8755" y="4047973"/>
            <a:ext cx="5258101" cy="214198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B4FB65B-A637-4601-AFA5-8F980EB27B4F}"/>
              </a:ext>
            </a:extLst>
          </p:cNvPr>
          <p:cNvSpPr txBox="1"/>
          <p:nvPr/>
        </p:nvSpPr>
        <p:spPr>
          <a:xfrm>
            <a:off x="425505" y="6598348"/>
            <a:ext cx="2982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>
                <a:latin typeface="Calibri"/>
              </a:rPr>
              <a:t>Gabriels</a:t>
            </a:r>
            <a:r>
              <a:rPr lang="en-GB" sz="1400" dirty="0">
                <a:latin typeface="Calibri"/>
              </a:rPr>
              <a:t>, Nucleic Acids Research, 2019</a:t>
            </a:r>
            <a:endParaRPr lang="en-GB" sz="1400" i="1" dirty="0">
              <a:latin typeface="Calibri"/>
            </a:endParaRPr>
          </a:p>
        </p:txBody>
      </p:sp>
      <p:pic>
        <p:nvPicPr>
          <p:cNvPr id="55" name="Picture 5">
            <a:extLst>
              <a:ext uri="{FF2B5EF4-FFF2-40B4-BE49-F238E27FC236}">
                <a16:creationId xmlns:a16="http://schemas.microsoft.com/office/drawing/2014/main" id="{F47AAD02-F347-4F82-B758-2AE71992DA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0015" y="1279603"/>
            <a:ext cx="2708926" cy="2464763"/>
          </a:xfrm>
          <a:prstGeom prst="rect">
            <a:avLst/>
          </a:prstGeom>
        </p:spPr>
      </p:pic>
      <p:grpSp>
        <p:nvGrpSpPr>
          <p:cNvPr id="56" name="Group 48">
            <a:extLst>
              <a:ext uri="{FF2B5EF4-FFF2-40B4-BE49-F238E27FC236}">
                <a16:creationId xmlns:a16="http://schemas.microsoft.com/office/drawing/2014/main" id="{2A1DD309-7FBB-4650-A7C8-F82325B3E3A9}"/>
              </a:ext>
            </a:extLst>
          </p:cNvPr>
          <p:cNvGrpSpPr/>
          <p:nvPr/>
        </p:nvGrpSpPr>
        <p:grpSpPr>
          <a:xfrm>
            <a:off x="6240807" y="1371839"/>
            <a:ext cx="2838492" cy="2039795"/>
            <a:chOff x="4748907" y="3324239"/>
            <a:chExt cx="4154199" cy="2923861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B6A1752D-5F23-4BAA-8910-8D9306094A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3222" t="48399" r="38387" b="2978"/>
            <a:stretch/>
          </p:blipFill>
          <p:spPr>
            <a:xfrm>
              <a:off x="4748907" y="3324239"/>
              <a:ext cx="4154199" cy="2923861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F3061F9D-3929-4608-85AA-D4A123D3B0A2}"/>
                </a:ext>
              </a:extLst>
            </p:cNvPr>
            <p:cNvCxnSpPr/>
            <p:nvPr/>
          </p:nvCxnSpPr>
          <p:spPr bwMode="auto">
            <a:xfrm>
              <a:off x="5188923" y="5861697"/>
              <a:ext cx="0" cy="216024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9A3C62A0-1ADE-45CE-AE14-7F478706964E}"/>
                </a:ext>
              </a:extLst>
            </p:cNvPr>
            <p:cNvCxnSpPr/>
            <p:nvPr/>
          </p:nvCxnSpPr>
          <p:spPr bwMode="auto">
            <a:xfrm>
              <a:off x="5346288" y="5768670"/>
              <a:ext cx="0" cy="309051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" name="Straight Connector 10">
              <a:extLst>
                <a:ext uri="{FF2B5EF4-FFF2-40B4-BE49-F238E27FC236}">
                  <a16:creationId xmlns:a16="http://schemas.microsoft.com/office/drawing/2014/main" id="{5D29DF83-BD53-4B82-8A02-79B5949A5B59}"/>
                </a:ext>
              </a:extLst>
            </p:cNvPr>
            <p:cNvCxnSpPr/>
            <p:nvPr/>
          </p:nvCxnSpPr>
          <p:spPr bwMode="auto">
            <a:xfrm>
              <a:off x="5580112" y="5768670"/>
              <a:ext cx="0" cy="309051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" name="Straight Connector 11">
              <a:extLst>
                <a:ext uri="{FF2B5EF4-FFF2-40B4-BE49-F238E27FC236}">
                  <a16:creationId xmlns:a16="http://schemas.microsoft.com/office/drawing/2014/main" id="{E0CF3578-9393-498F-A0ED-A4610725090A}"/>
                </a:ext>
              </a:extLst>
            </p:cNvPr>
            <p:cNvCxnSpPr/>
            <p:nvPr/>
          </p:nvCxnSpPr>
          <p:spPr bwMode="auto">
            <a:xfrm>
              <a:off x="5897069" y="5411041"/>
              <a:ext cx="0" cy="669091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2" name="Straight Connector 13">
              <a:extLst>
                <a:ext uri="{FF2B5EF4-FFF2-40B4-BE49-F238E27FC236}">
                  <a16:creationId xmlns:a16="http://schemas.microsoft.com/office/drawing/2014/main" id="{2FDEFD57-444F-44DE-8097-B34CA9830FEE}"/>
                </a:ext>
              </a:extLst>
            </p:cNvPr>
            <p:cNvCxnSpPr/>
            <p:nvPr/>
          </p:nvCxnSpPr>
          <p:spPr bwMode="auto">
            <a:xfrm>
              <a:off x="5933477" y="5701293"/>
              <a:ext cx="0" cy="381059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Straight Connector 15">
              <a:extLst>
                <a:ext uri="{FF2B5EF4-FFF2-40B4-BE49-F238E27FC236}">
                  <a16:creationId xmlns:a16="http://schemas.microsoft.com/office/drawing/2014/main" id="{BA648890-FC5B-4FC6-AA0E-3C3A90E39A9C}"/>
                </a:ext>
              </a:extLst>
            </p:cNvPr>
            <p:cNvCxnSpPr/>
            <p:nvPr/>
          </p:nvCxnSpPr>
          <p:spPr bwMode="auto">
            <a:xfrm>
              <a:off x="6167301" y="5770895"/>
              <a:ext cx="0" cy="309051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4" name="Straight Connector 17">
              <a:extLst>
                <a:ext uri="{FF2B5EF4-FFF2-40B4-BE49-F238E27FC236}">
                  <a16:creationId xmlns:a16="http://schemas.microsoft.com/office/drawing/2014/main" id="{C9195501-AE60-473A-83C4-676F32C2358F}"/>
                </a:ext>
              </a:extLst>
            </p:cNvPr>
            <p:cNvCxnSpPr/>
            <p:nvPr/>
          </p:nvCxnSpPr>
          <p:spPr bwMode="auto">
            <a:xfrm>
              <a:off x="6241534" y="5877272"/>
              <a:ext cx="0" cy="203088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Straight Connector 19">
              <a:extLst>
                <a:ext uri="{FF2B5EF4-FFF2-40B4-BE49-F238E27FC236}">
                  <a16:creationId xmlns:a16="http://schemas.microsoft.com/office/drawing/2014/main" id="{33FBCDEB-DF38-4BA0-9D0A-35C188B067FC}"/>
                </a:ext>
              </a:extLst>
            </p:cNvPr>
            <p:cNvCxnSpPr/>
            <p:nvPr/>
          </p:nvCxnSpPr>
          <p:spPr bwMode="auto">
            <a:xfrm>
              <a:off x="6376650" y="5600365"/>
              <a:ext cx="0" cy="475545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Straight Connector 21">
              <a:extLst>
                <a:ext uri="{FF2B5EF4-FFF2-40B4-BE49-F238E27FC236}">
                  <a16:creationId xmlns:a16="http://schemas.microsoft.com/office/drawing/2014/main" id="{BD76DE9F-E4F6-4A0A-ABCF-A2398ADB762B}"/>
                </a:ext>
              </a:extLst>
            </p:cNvPr>
            <p:cNvCxnSpPr/>
            <p:nvPr/>
          </p:nvCxnSpPr>
          <p:spPr bwMode="auto">
            <a:xfrm>
              <a:off x="6406384" y="5877272"/>
              <a:ext cx="0" cy="205080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7" name="Straight Connector 23">
              <a:extLst>
                <a:ext uri="{FF2B5EF4-FFF2-40B4-BE49-F238E27FC236}">
                  <a16:creationId xmlns:a16="http://schemas.microsoft.com/office/drawing/2014/main" id="{CA1CE777-9AC5-48EF-895E-09B303965B7A}"/>
                </a:ext>
              </a:extLst>
            </p:cNvPr>
            <p:cNvCxnSpPr/>
            <p:nvPr/>
          </p:nvCxnSpPr>
          <p:spPr bwMode="auto">
            <a:xfrm>
              <a:off x="6765612" y="5589240"/>
              <a:ext cx="0" cy="488481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" name="Straight Connector 25">
              <a:extLst>
                <a:ext uri="{FF2B5EF4-FFF2-40B4-BE49-F238E27FC236}">
                  <a16:creationId xmlns:a16="http://schemas.microsoft.com/office/drawing/2014/main" id="{87C93D68-4781-4DF2-9112-CFDE131B2453}"/>
                </a:ext>
              </a:extLst>
            </p:cNvPr>
            <p:cNvCxnSpPr/>
            <p:nvPr/>
          </p:nvCxnSpPr>
          <p:spPr bwMode="auto">
            <a:xfrm>
              <a:off x="6910439" y="5649002"/>
              <a:ext cx="0" cy="416473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Straight Connector 26">
              <a:extLst>
                <a:ext uri="{FF2B5EF4-FFF2-40B4-BE49-F238E27FC236}">
                  <a16:creationId xmlns:a16="http://schemas.microsoft.com/office/drawing/2014/main" id="{29B05F31-1FE7-41ED-BFDA-116B6C2D19D9}"/>
                </a:ext>
              </a:extLst>
            </p:cNvPr>
            <p:cNvCxnSpPr/>
            <p:nvPr/>
          </p:nvCxnSpPr>
          <p:spPr bwMode="auto">
            <a:xfrm>
              <a:off x="7072255" y="5589240"/>
              <a:ext cx="0" cy="488481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" name="Straight Connector 27">
              <a:extLst>
                <a:ext uri="{FF2B5EF4-FFF2-40B4-BE49-F238E27FC236}">
                  <a16:creationId xmlns:a16="http://schemas.microsoft.com/office/drawing/2014/main" id="{9B3EF52C-5119-43F9-AEDC-433FC89D8F4C}"/>
                </a:ext>
              </a:extLst>
            </p:cNvPr>
            <p:cNvCxnSpPr/>
            <p:nvPr/>
          </p:nvCxnSpPr>
          <p:spPr bwMode="auto">
            <a:xfrm>
              <a:off x="7385756" y="5301208"/>
              <a:ext cx="0" cy="776513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" name="Straight Connector 29">
              <a:extLst>
                <a:ext uri="{FF2B5EF4-FFF2-40B4-BE49-F238E27FC236}">
                  <a16:creationId xmlns:a16="http://schemas.microsoft.com/office/drawing/2014/main" id="{A4F0B25B-95CC-432C-9939-8BF834407131}"/>
                </a:ext>
              </a:extLst>
            </p:cNvPr>
            <p:cNvCxnSpPr/>
            <p:nvPr/>
          </p:nvCxnSpPr>
          <p:spPr bwMode="auto">
            <a:xfrm>
              <a:off x="7692836" y="5411041"/>
              <a:ext cx="0" cy="666680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2" name="Straight Connector 31">
              <a:extLst>
                <a:ext uri="{FF2B5EF4-FFF2-40B4-BE49-F238E27FC236}">
                  <a16:creationId xmlns:a16="http://schemas.microsoft.com/office/drawing/2014/main" id="{9CAC1543-E740-44F7-809E-97A945C95777}"/>
                </a:ext>
              </a:extLst>
            </p:cNvPr>
            <p:cNvCxnSpPr/>
            <p:nvPr/>
          </p:nvCxnSpPr>
          <p:spPr bwMode="auto">
            <a:xfrm>
              <a:off x="7928776" y="3994024"/>
              <a:ext cx="0" cy="2094405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" name="Straight Connector 34">
              <a:extLst>
                <a:ext uri="{FF2B5EF4-FFF2-40B4-BE49-F238E27FC236}">
                  <a16:creationId xmlns:a16="http://schemas.microsoft.com/office/drawing/2014/main" id="{5B50089E-A9CE-4BE6-9D49-BFEDFBCCF2C7}"/>
                </a:ext>
              </a:extLst>
            </p:cNvPr>
            <p:cNvCxnSpPr/>
            <p:nvPr/>
          </p:nvCxnSpPr>
          <p:spPr bwMode="auto">
            <a:xfrm>
              <a:off x="8203928" y="5589240"/>
              <a:ext cx="0" cy="488481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4" name="Straight Connector 36">
              <a:extLst>
                <a:ext uri="{FF2B5EF4-FFF2-40B4-BE49-F238E27FC236}">
                  <a16:creationId xmlns:a16="http://schemas.microsoft.com/office/drawing/2014/main" id="{5E367ADE-0FE7-4105-9BA9-88D1646DB32C}"/>
                </a:ext>
              </a:extLst>
            </p:cNvPr>
            <p:cNvCxnSpPr/>
            <p:nvPr/>
          </p:nvCxnSpPr>
          <p:spPr bwMode="auto">
            <a:xfrm>
              <a:off x="8476992" y="5445224"/>
              <a:ext cx="0" cy="632497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5" name="Straight Connector 38">
              <a:extLst>
                <a:ext uri="{FF2B5EF4-FFF2-40B4-BE49-F238E27FC236}">
                  <a16:creationId xmlns:a16="http://schemas.microsoft.com/office/drawing/2014/main" id="{8995B424-ADC4-475D-A49F-0FC1C5121F91}"/>
                </a:ext>
              </a:extLst>
            </p:cNvPr>
            <p:cNvCxnSpPr/>
            <p:nvPr/>
          </p:nvCxnSpPr>
          <p:spPr bwMode="auto">
            <a:xfrm>
              <a:off x="8753984" y="5701293"/>
              <a:ext cx="0" cy="383625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76" name="TextBox 8">
            <a:extLst>
              <a:ext uri="{FF2B5EF4-FFF2-40B4-BE49-F238E27FC236}">
                <a16:creationId xmlns:a16="http://schemas.microsoft.com/office/drawing/2014/main" id="{03BA5B9F-994C-414D-B388-C985CAE31AA2}"/>
              </a:ext>
            </a:extLst>
          </p:cNvPr>
          <p:cNvSpPr txBox="1"/>
          <p:nvPr/>
        </p:nvSpPr>
        <p:spPr>
          <a:xfrm>
            <a:off x="1123916" y="2136117"/>
            <a:ext cx="21636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Vaudel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, Nat. Biotech., 2015</a:t>
            </a:r>
          </a:p>
          <a:p>
            <a:pPr algn="ctr"/>
            <a:r>
              <a:rPr lang="en-GB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PeptideShaker</a:t>
            </a:r>
            <a:endParaRPr lang="en-GB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7" name="TextBox 8">
            <a:extLst>
              <a:ext uri="{FF2B5EF4-FFF2-40B4-BE49-F238E27FC236}">
                <a16:creationId xmlns:a16="http://schemas.microsoft.com/office/drawing/2014/main" id="{AB92C0D5-552C-43E4-9991-A10851423F41}"/>
              </a:ext>
            </a:extLst>
          </p:cNvPr>
          <p:cNvSpPr txBox="1"/>
          <p:nvPr/>
        </p:nvSpPr>
        <p:spPr>
          <a:xfrm>
            <a:off x="9144286" y="1949081"/>
            <a:ext cx="307962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https://iomics.ugent.be/ms2pip</a:t>
            </a:r>
          </a:p>
          <a:p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Degroeve, Bioinformatics, 2013</a:t>
            </a:r>
          </a:p>
          <a:p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Degroeve, Nucleic Acids Research, 2015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F5DAAD8-97F9-4145-81A8-F95910468FFA}"/>
              </a:ext>
            </a:extLst>
          </p:cNvPr>
          <p:cNvCxnSpPr>
            <a:cxnSpLocks/>
          </p:cNvCxnSpPr>
          <p:nvPr/>
        </p:nvCxnSpPr>
        <p:spPr>
          <a:xfrm>
            <a:off x="721895" y="3878980"/>
            <a:ext cx="11232682" cy="0"/>
          </a:xfrm>
          <a:prstGeom prst="line">
            <a:avLst/>
          </a:prstGeom>
          <a:ln w="19050">
            <a:solidFill>
              <a:srgbClr val="7C7C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E6CE156C-4978-415F-BB92-52E45E701E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6028" y="6438351"/>
            <a:ext cx="786452" cy="47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3553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8AF1A-1275-40A6-B6CF-EFD756A84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505" y="64736"/>
            <a:ext cx="11402427" cy="1325563"/>
          </a:xfrm>
        </p:spPr>
        <p:txBody>
          <a:bodyPr/>
          <a:lstStyle/>
          <a:p>
            <a:r>
              <a:rPr lang="en-GB" dirty="0" err="1"/>
              <a:t>DeepLC</a:t>
            </a:r>
            <a:r>
              <a:rPr lang="en-GB" dirty="0"/>
              <a:t> is a retention time predictor that can accurately predict retention times of as-yet unseen modifications</a:t>
            </a:r>
            <a:endParaRPr lang="LID4096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A64FC1-EB45-4EE7-AE9C-6C6BFF529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969397" y="-89574"/>
            <a:ext cx="4454489" cy="82510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6BE189-6737-4F55-9EC2-C23AAD1A533F}"/>
              </a:ext>
            </a:extLst>
          </p:cNvPr>
          <p:cNvSpPr txBox="1"/>
          <p:nvPr/>
        </p:nvSpPr>
        <p:spPr>
          <a:xfrm>
            <a:off x="8024714" y="4414210"/>
            <a:ext cx="3063612" cy="40394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dirty="0"/>
              <a:t>Dense layer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2CC34C0-1EB3-4060-863B-B61A732D8369}"/>
              </a:ext>
            </a:extLst>
          </p:cNvPr>
          <p:cNvSpPr/>
          <p:nvPr/>
        </p:nvSpPr>
        <p:spPr>
          <a:xfrm rot="5400000">
            <a:off x="7684548" y="4359873"/>
            <a:ext cx="190499" cy="49659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C3BD91-95AF-4AF3-ABAF-6C2A5D4B2F99}"/>
              </a:ext>
            </a:extLst>
          </p:cNvPr>
          <p:cNvSpPr txBox="1"/>
          <p:nvPr/>
        </p:nvSpPr>
        <p:spPr>
          <a:xfrm>
            <a:off x="8025973" y="4778642"/>
            <a:ext cx="3326568" cy="40394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dirty="0"/>
              <a:t>Convolutional layer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37F8DE3-EEB2-4AF5-AB8D-3DBD63F29781}"/>
              </a:ext>
            </a:extLst>
          </p:cNvPr>
          <p:cNvSpPr/>
          <p:nvPr/>
        </p:nvSpPr>
        <p:spPr>
          <a:xfrm rot="5400000">
            <a:off x="7697408" y="4720132"/>
            <a:ext cx="164778" cy="496596"/>
          </a:xfrm>
          <a:prstGeom prst="roundRect">
            <a:avLst/>
          </a:prstGeom>
          <a:solidFill>
            <a:srgbClr val="33558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7D79DF9-63D6-4E77-B6E0-A059E225C788}"/>
              </a:ext>
            </a:extLst>
          </p:cNvPr>
          <p:cNvSpPr/>
          <p:nvPr/>
        </p:nvSpPr>
        <p:spPr>
          <a:xfrm rot="5400000">
            <a:off x="7697410" y="5063316"/>
            <a:ext cx="164775" cy="505026"/>
          </a:xfrm>
          <a:prstGeom prst="roundRect">
            <a:avLst/>
          </a:prstGeom>
          <a:solidFill>
            <a:srgbClr val="3355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E3F131-D588-4572-A10A-28AAA7252A7A}"/>
              </a:ext>
            </a:extLst>
          </p:cNvPr>
          <p:cNvSpPr txBox="1"/>
          <p:nvPr/>
        </p:nvSpPr>
        <p:spPr>
          <a:xfrm>
            <a:off x="8027232" y="5143074"/>
            <a:ext cx="3326568" cy="40394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dirty="0" err="1"/>
              <a:t>Maxpooling</a:t>
            </a:r>
            <a:r>
              <a:rPr lang="en-US" dirty="0"/>
              <a:t> layer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57C93F7-D867-47DB-AE6E-40C2FE159865}"/>
              </a:ext>
            </a:extLst>
          </p:cNvPr>
          <p:cNvSpPr/>
          <p:nvPr/>
        </p:nvSpPr>
        <p:spPr>
          <a:xfrm rot="5400000">
            <a:off x="7684547" y="5427791"/>
            <a:ext cx="190499" cy="496593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1FE9CA-A536-4123-9ED1-2D6F69480A76}"/>
              </a:ext>
            </a:extLst>
          </p:cNvPr>
          <p:cNvSpPr txBox="1"/>
          <p:nvPr/>
        </p:nvSpPr>
        <p:spPr>
          <a:xfrm>
            <a:off x="8012443" y="5507506"/>
            <a:ext cx="3326568" cy="40394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dirty="0"/>
              <a:t>Input/output layer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75EFBA5-0AD8-4678-A880-7CA55F076D66}"/>
              </a:ext>
            </a:extLst>
          </p:cNvPr>
          <p:cNvSpPr/>
          <p:nvPr/>
        </p:nvSpPr>
        <p:spPr>
          <a:xfrm rot="5400000">
            <a:off x="7684547" y="5800913"/>
            <a:ext cx="190499" cy="496593"/>
          </a:xfrm>
          <a:prstGeom prst="roundRect">
            <a:avLst/>
          </a:prstGeom>
          <a:solidFill>
            <a:srgbClr val="6C4F4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187589-BF68-4614-83D4-7F716A5A4FE2}"/>
              </a:ext>
            </a:extLst>
          </p:cNvPr>
          <p:cNvSpPr txBox="1"/>
          <p:nvPr/>
        </p:nvSpPr>
        <p:spPr>
          <a:xfrm>
            <a:off x="8008054" y="5871939"/>
            <a:ext cx="3326568" cy="40394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dirty="0"/>
              <a:t>Dimensional consistency layer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AE1269-11D0-4D84-A840-50AD2C8DCCB7}"/>
              </a:ext>
            </a:extLst>
          </p:cNvPr>
          <p:cNvSpPr/>
          <p:nvPr/>
        </p:nvSpPr>
        <p:spPr>
          <a:xfrm>
            <a:off x="1126314" y="4422123"/>
            <a:ext cx="154721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A </a:t>
            </a:r>
            <a:r>
              <a:rPr lang="en-US" sz="105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5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5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 G S L D K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73BE94-F538-4EA5-ADFF-F6E4811A909E}"/>
              </a:ext>
            </a:extLst>
          </p:cNvPr>
          <p:cNvSpPr/>
          <p:nvPr/>
        </p:nvSpPr>
        <p:spPr>
          <a:xfrm>
            <a:off x="1937971" y="3908979"/>
            <a:ext cx="122661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AA </a:t>
            </a:r>
            <a:r>
              <a:rPr lang="en-US" sz="105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AA</a:t>
            </a:r>
            <a:r>
              <a:rPr lang="en-US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 GS LD K</a:t>
            </a:r>
          </a:p>
        </p:txBody>
      </p: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5372F070-35E7-4036-87FE-412A7F4B9BDA}"/>
              </a:ext>
            </a:extLst>
          </p:cNvPr>
          <p:cNvCxnSpPr>
            <a:cxnSpLocks/>
            <a:stCxn id="17" idx="2"/>
            <a:endCxn id="30" idx="1"/>
          </p:cNvCxnSpPr>
          <p:nvPr/>
        </p:nvCxnSpPr>
        <p:spPr>
          <a:xfrm rot="16200000" flipH="1">
            <a:off x="3009938" y="3704236"/>
            <a:ext cx="141305" cy="1058621"/>
          </a:xfrm>
          <a:prstGeom prst="bentConnector2">
            <a:avLst/>
          </a:prstGeom>
          <a:ln w="95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20AEE68A-9D13-4733-8174-679A383361C7}"/>
              </a:ext>
            </a:extLst>
          </p:cNvPr>
          <p:cNvSpPr/>
          <p:nvPr/>
        </p:nvSpPr>
        <p:spPr>
          <a:xfrm>
            <a:off x="2023837" y="1923396"/>
            <a:ext cx="90601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AAAAGSLDK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422CA435-5428-4D18-95D8-75ADAF5CE25A}"/>
              </a:ext>
            </a:extLst>
          </p:cNvPr>
          <p:cNvGraphicFramePr>
            <a:graphicFrameLocks noGrp="1"/>
          </p:cNvGraphicFramePr>
          <p:nvPr/>
        </p:nvGraphicFramePr>
        <p:xfrm>
          <a:off x="1118974" y="2393596"/>
          <a:ext cx="2715745" cy="792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5069">
                  <a:extLst>
                    <a:ext uri="{9D8B030D-6E8A-4147-A177-3AD203B41FA5}">
                      <a16:colId xmlns:a16="http://schemas.microsoft.com/office/drawing/2014/main" val="4083704407"/>
                    </a:ext>
                  </a:extLst>
                </a:gridCol>
                <a:gridCol w="1590676">
                  <a:extLst>
                    <a:ext uri="{9D8B030D-6E8A-4147-A177-3AD203B41FA5}">
                      <a16:colId xmlns:a16="http://schemas.microsoft.com/office/drawing/2014/main" val="3540064646"/>
                    </a:ext>
                  </a:extLst>
                </a:gridCol>
              </a:tblGrid>
              <a:tr h="140632">
                <a:tc>
                  <a:txBody>
                    <a:bodyPr/>
                    <a:lstStyle/>
                    <a:p>
                      <a:r>
                        <a:rPr lang="en-US" sz="700" b="1" dirty="0"/>
                        <a:t>Feature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700" b="1" dirty="0"/>
                        <a:t>Value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410722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700" dirty="0"/>
                        <a:t>Length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40543095"/>
                  </a:ext>
                </a:extLst>
              </a:tr>
              <a:tr h="140632">
                <a:tc>
                  <a:txBody>
                    <a:bodyPr/>
                    <a:lstStyle/>
                    <a:p>
                      <a:r>
                        <a:rPr lang="en-US" sz="700" dirty="0"/>
                        <a:t>Mass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802.42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46415490"/>
                  </a:ext>
                </a:extLst>
              </a:tr>
              <a:tr h="140632">
                <a:tc>
                  <a:txBody>
                    <a:bodyPr/>
                    <a:lstStyle/>
                    <a:p>
                      <a:r>
                        <a:rPr lang="en-US" sz="700" dirty="0"/>
                        <a:t>Compositional counts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C = 36, H = 72, 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01341735"/>
                  </a:ext>
                </a:extLst>
              </a:tr>
            </a:tbl>
          </a:graphicData>
        </a:graphic>
      </p:graphicFrame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79DB558-6346-4883-A4F3-32FA419899EA}"/>
              </a:ext>
            </a:extLst>
          </p:cNvPr>
          <p:cNvCxnSpPr>
            <a:stCxn id="19" idx="2"/>
            <a:endCxn id="20" idx="0"/>
          </p:cNvCxnSpPr>
          <p:nvPr/>
        </p:nvCxnSpPr>
        <p:spPr>
          <a:xfrm>
            <a:off x="2476846" y="2177312"/>
            <a:ext cx="0" cy="216284"/>
          </a:xfrm>
          <a:prstGeom prst="straightConnector1">
            <a:avLst/>
          </a:prstGeom>
          <a:ln w="95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92DBB464-8C20-478E-87DD-3ECD3A59E961}"/>
              </a:ext>
            </a:extLst>
          </p:cNvPr>
          <p:cNvSpPr/>
          <p:nvPr/>
        </p:nvSpPr>
        <p:spPr>
          <a:xfrm>
            <a:off x="3289918" y="3746430"/>
            <a:ext cx="3833342" cy="965869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>
                <a:solidFill>
                  <a:schemeClr val="tx1"/>
                </a:solidFill>
              </a:rPr>
              <a:t>Two amino acids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D13BDC3-E381-4D71-A01C-B5A8AEC057A5}"/>
              </a:ext>
            </a:extLst>
          </p:cNvPr>
          <p:cNvSpPr/>
          <p:nvPr/>
        </p:nvSpPr>
        <p:spPr>
          <a:xfrm>
            <a:off x="4881033" y="2922747"/>
            <a:ext cx="2242227" cy="792480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>
                <a:solidFill>
                  <a:schemeClr val="tx1"/>
                </a:solidFill>
              </a:rPr>
              <a:t>          Global features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5EC15AC-EB93-4F1E-924C-92AF5276B21B}"/>
              </a:ext>
            </a:extLst>
          </p:cNvPr>
          <p:cNvSpPr/>
          <p:nvPr/>
        </p:nvSpPr>
        <p:spPr>
          <a:xfrm>
            <a:off x="2063002" y="4747471"/>
            <a:ext cx="5060258" cy="1074138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>
                <a:solidFill>
                  <a:schemeClr val="tx1"/>
                </a:solidFill>
              </a:rPr>
              <a:t>Single amino acids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D02FC35-1451-4DD5-9803-A6C48424EB8C}"/>
              </a:ext>
            </a:extLst>
          </p:cNvPr>
          <p:cNvSpPr/>
          <p:nvPr/>
        </p:nvSpPr>
        <p:spPr>
          <a:xfrm>
            <a:off x="7151762" y="3344496"/>
            <a:ext cx="3441313" cy="965869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>
                <a:solidFill>
                  <a:schemeClr val="tx1"/>
                </a:solidFill>
              </a:rPr>
              <a:t>       Combining representations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B92FE5C-BC0E-4382-B059-C9D9E1A33633}"/>
              </a:ext>
            </a:extLst>
          </p:cNvPr>
          <p:cNvSpPr/>
          <p:nvPr/>
        </p:nvSpPr>
        <p:spPr>
          <a:xfrm>
            <a:off x="4881033" y="1921512"/>
            <a:ext cx="2242227" cy="937979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>
                <a:solidFill>
                  <a:schemeClr val="tx1"/>
                </a:solidFill>
              </a:rPr>
              <a:t>    Isomeric features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24207ED-C45E-40BC-BE0B-4E4AB3915518}"/>
              </a:ext>
            </a:extLst>
          </p:cNvPr>
          <p:cNvSpPr/>
          <p:nvPr/>
        </p:nvSpPr>
        <p:spPr>
          <a:xfrm>
            <a:off x="5034040" y="2163652"/>
            <a:ext cx="215265" cy="603124"/>
          </a:xfrm>
          <a:prstGeom prst="roundRect">
            <a:avLst/>
          </a:prstGeom>
          <a:solidFill>
            <a:srgbClr val="BFBFB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213DD97-0ED8-4A65-AF45-9B5AD4300CF0}"/>
              </a:ext>
            </a:extLst>
          </p:cNvPr>
          <p:cNvSpPr/>
          <p:nvPr/>
        </p:nvSpPr>
        <p:spPr>
          <a:xfrm>
            <a:off x="10038694" y="3532204"/>
            <a:ext cx="243794" cy="613503"/>
          </a:xfrm>
          <a:prstGeom prst="roundRect">
            <a:avLst/>
          </a:prstGeom>
          <a:solidFill>
            <a:srgbClr val="BFBFB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EBD6E1F-81BD-4254-A96F-C72EDF241C56}"/>
              </a:ext>
            </a:extLst>
          </p:cNvPr>
          <p:cNvSpPr/>
          <p:nvPr/>
        </p:nvSpPr>
        <p:spPr>
          <a:xfrm>
            <a:off x="5025574" y="3079961"/>
            <a:ext cx="215265" cy="603124"/>
          </a:xfrm>
          <a:prstGeom prst="roundRect">
            <a:avLst/>
          </a:prstGeom>
          <a:solidFill>
            <a:srgbClr val="BFBFB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5CE7CAE-6CFF-4E28-8A6A-3C57945A6F8D}"/>
              </a:ext>
            </a:extLst>
          </p:cNvPr>
          <p:cNvSpPr/>
          <p:nvPr/>
        </p:nvSpPr>
        <p:spPr>
          <a:xfrm>
            <a:off x="3609901" y="4002638"/>
            <a:ext cx="215265" cy="603124"/>
          </a:xfrm>
          <a:prstGeom prst="roundRect">
            <a:avLst/>
          </a:prstGeom>
          <a:solidFill>
            <a:srgbClr val="BFBFB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2806550-0214-44CC-B46B-B891D2EB721A}"/>
              </a:ext>
            </a:extLst>
          </p:cNvPr>
          <p:cNvSpPr/>
          <p:nvPr/>
        </p:nvSpPr>
        <p:spPr>
          <a:xfrm>
            <a:off x="2188134" y="5020095"/>
            <a:ext cx="215265" cy="603124"/>
          </a:xfrm>
          <a:prstGeom prst="roundRect">
            <a:avLst/>
          </a:prstGeom>
          <a:solidFill>
            <a:srgbClr val="BFBFB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77618F9-F61C-4A2F-B400-747C83028251}"/>
              </a:ext>
            </a:extLst>
          </p:cNvPr>
          <p:cNvSpPr/>
          <p:nvPr/>
        </p:nvSpPr>
        <p:spPr>
          <a:xfrm>
            <a:off x="2810113" y="5062453"/>
            <a:ext cx="215265" cy="503402"/>
          </a:xfrm>
          <a:prstGeom prst="roundRect">
            <a:avLst/>
          </a:prstGeom>
          <a:solidFill>
            <a:srgbClr val="33558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AA8B9D2F-75D2-4878-8171-94F1359F72FB}"/>
              </a:ext>
            </a:extLst>
          </p:cNvPr>
          <p:cNvSpPr/>
          <p:nvPr/>
        </p:nvSpPr>
        <p:spPr>
          <a:xfrm>
            <a:off x="3206760" y="5058051"/>
            <a:ext cx="215265" cy="503402"/>
          </a:xfrm>
          <a:prstGeom prst="roundRect">
            <a:avLst/>
          </a:prstGeom>
          <a:solidFill>
            <a:srgbClr val="33558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6CB74EB-3A13-4F1B-BE5E-14A09E72D7F5}"/>
              </a:ext>
            </a:extLst>
          </p:cNvPr>
          <p:cNvSpPr/>
          <p:nvPr/>
        </p:nvSpPr>
        <p:spPr>
          <a:xfrm>
            <a:off x="4228917" y="5058051"/>
            <a:ext cx="215265" cy="503402"/>
          </a:xfrm>
          <a:prstGeom prst="roundRect">
            <a:avLst/>
          </a:prstGeom>
          <a:solidFill>
            <a:srgbClr val="33558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17B5F01-3E92-4DCE-90AD-C3D24DB4B581}"/>
              </a:ext>
            </a:extLst>
          </p:cNvPr>
          <p:cNvSpPr/>
          <p:nvPr/>
        </p:nvSpPr>
        <p:spPr>
          <a:xfrm>
            <a:off x="4627715" y="5054443"/>
            <a:ext cx="215265" cy="503402"/>
          </a:xfrm>
          <a:prstGeom prst="roundRect">
            <a:avLst/>
          </a:prstGeom>
          <a:solidFill>
            <a:srgbClr val="33558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B6C42FA-3A4A-4E78-A4F4-E056DEAF4192}"/>
              </a:ext>
            </a:extLst>
          </p:cNvPr>
          <p:cNvSpPr/>
          <p:nvPr/>
        </p:nvSpPr>
        <p:spPr>
          <a:xfrm>
            <a:off x="5645349" y="5054443"/>
            <a:ext cx="215265" cy="503402"/>
          </a:xfrm>
          <a:prstGeom prst="roundRect">
            <a:avLst/>
          </a:prstGeom>
          <a:solidFill>
            <a:srgbClr val="33558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D4BFA91D-751B-4D0B-9675-6AF3E3CE8C68}"/>
              </a:ext>
            </a:extLst>
          </p:cNvPr>
          <p:cNvSpPr/>
          <p:nvPr/>
        </p:nvSpPr>
        <p:spPr>
          <a:xfrm>
            <a:off x="6050722" y="5054443"/>
            <a:ext cx="215265" cy="503402"/>
          </a:xfrm>
          <a:prstGeom prst="roundRect">
            <a:avLst/>
          </a:prstGeom>
          <a:solidFill>
            <a:srgbClr val="33558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CCF4F852-081A-4201-85FC-AA0B894EAABF}"/>
              </a:ext>
            </a:extLst>
          </p:cNvPr>
          <p:cNvSpPr/>
          <p:nvPr/>
        </p:nvSpPr>
        <p:spPr>
          <a:xfrm>
            <a:off x="4225226" y="4035955"/>
            <a:ext cx="215265" cy="503402"/>
          </a:xfrm>
          <a:prstGeom prst="roundRect">
            <a:avLst/>
          </a:prstGeom>
          <a:solidFill>
            <a:srgbClr val="33558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3B693ACE-9153-483B-BFFE-70C069FBF18C}"/>
              </a:ext>
            </a:extLst>
          </p:cNvPr>
          <p:cNvSpPr/>
          <p:nvPr/>
        </p:nvSpPr>
        <p:spPr>
          <a:xfrm>
            <a:off x="4627714" y="4035955"/>
            <a:ext cx="215265" cy="503402"/>
          </a:xfrm>
          <a:prstGeom prst="roundRect">
            <a:avLst/>
          </a:prstGeom>
          <a:solidFill>
            <a:srgbClr val="33558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A6827DB6-E5BD-49EC-B142-EE7B919D3B35}"/>
              </a:ext>
            </a:extLst>
          </p:cNvPr>
          <p:cNvSpPr/>
          <p:nvPr/>
        </p:nvSpPr>
        <p:spPr>
          <a:xfrm>
            <a:off x="5648335" y="4039869"/>
            <a:ext cx="215265" cy="503402"/>
          </a:xfrm>
          <a:prstGeom prst="roundRect">
            <a:avLst/>
          </a:prstGeom>
          <a:solidFill>
            <a:srgbClr val="33558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ACAA46B2-22AA-4596-BA64-4138BF450E55}"/>
              </a:ext>
            </a:extLst>
          </p:cNvPr>
          <p:cNvSpPr/>
          <p:nvPr/>
        </p:nvSpPr>
        <p:spPr>
          <a:xfrm>
            <a:off x="6045945" y="4035955"/>
            <a:ext cx="215265" cy="503402"/>
          </a:xfrm>
          <a:prstGeom prst="roundRect">
            <a:avLst/>
          </a:prstGeom>
          <a:solidFill>
            <a:srgbClr val="33558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62E29EE7-01C2-421F-9FDF-7716006CC317}"/>
              </a:ext>
            </a:extLst>
          </p:cNvPr>
          <p:cNvSpPr/>
          <p:nvPr/>
        </p:nvSpPr>
        <p:spPr>
          <a:xfrm>
            <a:off x="5644545" y="3169227"/>
            <a:ext cx="222368" cy="41542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8C20DCC2-F8B4-4AF1-B5CC-EA5D679EC15B}"/>
              </a:ext>
            </a:extLst>
          </p:cNvPr>
          <p:cNvSpPr/>
          <p:nvPr/>
        </p:nvSpPr>
        <p:spPr>
          <a:xfrm>
            <a:off x="6050750" y="3172222"/>
            <a:ext cx="222368" cy="41542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898C4A56-E17E-4FA9-83AF-566CDCACE937}"/>
              </a:ext>
            </a:extLst>
          </p:cNvPr>
          <p:cNvSpPr/>
          <p:nvPr/>
        </p:nvSpPr>
        <p:spPr>
          <a:xfrm>
            <a:off x="6445990" y="3169138"/>
            <a:ext cx="222368" cy="41542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F8F0FE3-E21F-4F4E-B4B4-695E5946F1DF}"/>
              </a:ext>
            </a:extLst>
          </p:cNvPr>
          <p:cNvSpPr/>
          <p:nvPr/>
        </p:nvSpPr>
        <p:spPr>
          <a:xfrm>
            <a:off x="6847846" y="3166985"/>
            <a:ext cx="222368" cy="41542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B1D6AAB8-BAE7-4DD7-BC17-E7E0D4737006}"/>
              </a:ext>
            </a:extLst>
          </p:cNvPr>
          <p:cNvSpPr/>
          <p:nvPr/>
        </p:nvSpPr>
        <p:spPr>
          <a:xfrm>
            <a:off x="7644292" y="3630033"/>
            <a:ext cx="222368" cy="41542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8A2EA987-03E0-4DFD-A2C1-47F77847234E}"/>
              </a:ext>
            </a:extLst>
          </p:cNvPr>
          <p:cNvSpPr/>
          <p:nvPr/>
        </p:nvSpPr>
        <p:spPr>
          <a:xfrm>
            <a:off x="8044498" y="3630476"/>
            <a:ext cx="222368" cy="41542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A527A0A9-7EB1-45B0-BA58-1F5A270A69D7}"/>
              </a:ext>
            </a:extLst>
          </p:cNvPr>
          <p:cNvSpPr/>
          <p:nvPr/>
        </p:nvSpPr>
        <p:spPr>
          <a:xfrm>
            <a:off x="8441901" y="3630033"/>
            <a:ext cx="222368" cy="41542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1FEA3E9D-B466-47D6-ADEB-D1B6051B2EE6}"/>
              </a:ext>
            </a:extLst>
          </p:cNvPr>
          <p:cNvSpPr/>
          <p:nvPr/>
        </p:nvSpPr>
        <p:spPr>
          <a:xfrm>
            <a:off x="8843035" y="3630033"/>
            <a:ext cx="222368" cy="41542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801554D8-032F-423F-A728-58139E307648}"/>
              </a:ext>
            </a:extLst>
          </p:cNvPr>
          <p:cNvSpPr/>
          <p:nvPr/>
        </p:nvSpPr>
        <p:spPr>
          <a:xfrm>
            <a:off x="9240302" y="3630033"/>
            <a:ext cx="222368" cy="41542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0071B2EB-4DB3-499A-AE96-6D6ADF1D6D79}"/>
              </a:ext>
            </a:extLst>
          </p:cNvPr>
          <p:cNvSpPr/>
          <p:nvPr/>
        </p:nvSpPr>
        <p:spPr>
          <a:xfrm>
            <a:off x="9638563" y="3630033"/>
            <a:ext cx="222368" cy="41542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5961C46F-048C-467C-83B8-3152AB7D536F}"/>
              </a:ext>
            </a:extLst>
          </p:cNvPr>
          <p:cNvSpPr/>
          <p:nvPr/>
        </p:nvSpPr>
        <p:spPr>
          <a:xfrm>
            <a:off x="5651943" y="2217173"/>
            <a:ext cx="215265" cy="503402"/>
          </a:xfrm>
          <a:prstGeom prst="roundRect">
            <a:avLst/>
          </a:prstGeom>
          <a:solidFill>
            <a:srgbClr val="33558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AA8767DD-4437-432B-A8CD-D9BB60FC4157}"/>
              </a:ext>
            </a:extLst>
          </p:cNvPr>
          <p:cNvSpPr/>
          <p:nvPr/>
        </p:nvSpPr>
        <p:spPr>
          <a:xfrm>
            <a:off x="6050722" y="2217173"/>
            <a:ext cx="215265" cy="503402"/>
          </a:xfrm>
          <a:prstGeom prst="roundRect">
            <a:avLst/>
          </a:prstGeom>
          <a:solidFill>
            <a:srgbClr val="33558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Connector: Elbow 53">
            <a:extLst>
              <a:ext uri="{FF2B5EF4-FFF2-40B4-BE49-F238E27FC236}">
                <a16:creationId xmlns:a16="http://schemas.microsoft.com/office/drawing/2014/main" id="{1854867F-68A9-4BBB-9203-AFD2B14B1D57}"/>
              </a:ext>
            </a:extLst>
          </p:cNvPr>
          <p:cNvCxnSpPr>
            <a:cxnSpLocks/>
            <a:stCxn id="16" idx="2"/>
            <a:endCxn id="31" idx="1"/>
          </p:cNvCxnSpPr>
          <p:nvPr/>
        </p:nvCxnSpPr>
        <p:spPr>
          <a:xfrm rot="16200000" flipH="1">
            <a:off x="1721219" y="4854742"/>
            <a:ext cx="645618" cy="288211"/>
          </a:xfrm>
          <a:prstGeom prst="bentConnector2">
            <a:avLst/>
          </a:prstGeom>
          <a:ln w="95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Connector: Elbow 54">
            <a:extLst>
              <a:ext uri="{FF2B5EF4-FFF2-40B4-BE49-F238E27FC236}">
                <a16:creationId xmlns:a16="http://schemas.microsoft.com/office/drawing/2014/main" id="{92F2B643-C3E8-463B-9DBC-333B209A0932}"/>
              </a:ext>
            </a:extLst>
          </p:cNvPr>
          <p:cNvCxnSpPr>
            <a:cxnSpLocks/>
            <a:stCxn id="20" idx="2"/>
            <a:endCxn id="29" idx="1"/>
          </p:cNvCxnSpPr>
          <p:nvPr/>
        </p:nvCxnSpPr>
        <p:spPr>
          <a:xfrm rot="16200000" flipH="1">
            <a:off x="3653487" y="2009435"/>
            <a:ext cx="195447" cy="2548728"/>
          </a:xfrm>
          <a:prstGeom prst="bentConnector2">
            <a:avLst/>
          </a:prstGeom>
          <a:ln w="95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5F8EA086-BE65-48C6-BF7A-C6D16E19D67C}"/>
              </a:ext>
            </a:extLst>
          </p:cNvPr>
          <p:cNvSpPr/>
          <p:nvPr/>
        </p:nvSpPr>
        <p:spPr>
          <a:xfrm>
            <a:off x="3377611" y="1928315"/>
            <a:ext cx="154721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A </a:t>
            </a:r>
            <a:r>
              <a:rPr lang="en-US" sz="105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5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5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 G S L D K</a:t>
            </a:r>
          </a:p>
        </p:txBody>
      </p:sp>
      <p:cxnSp>
        <p:nvCxnSpPr>
          <p:cNvPr id="57" name="Connector: Elbow 56">
            <a:extLst>
              <a:ext uri="{FF2B5EF4-FFF2-40B4-BE49-F238E27FC236}">
                <a16:creationId xmlns:a16="http://schemas.microsoft.com/office/drawing/2014/main" id="{C0FA156B-521F-43C9-9A8D-8CC72D8B0F3E}"/>
              </a:ext>
            </a:extLst>
          </p:cNvPr>
          <p:cNvCxnSpPr>
            <a:cxnSpLocks/>
            <a:stCxn id="56" idx="2"/>
            <a:endCxn id="27" idx="1"/>
          </p:cNvCxnSpPr>
          <p:nvPr/>
        </p:nvCxnSpPr>
        <p:spPr>
          <a:xfrm rot="16200000" flipH="1">
            <a:off x="4451139" y="1882312"/>
            <a:ext cx="282983" cy="882820"/>
          </a:xfrm>
          <a:prstGeom prst="bentConnector2">
            <a:avLst/>
          </a:prstGeom>
          <a:ln w="95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648B06C5-B7B7-42EC-A3BA-C4925DE9D12B}"/>
              </a:ext>
            </a:extLst>
          </p:cNvPr>
          <p:cNvSpPr txBox="1"/>
          <p:nvPr/>
        </p:nvSpPr>
        <p:spPr>
          <a:xfrm>
            <a:off x="425505" y="6598348"/>
            <a:ext cx="80196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Calibri"/>
              </a:rPr>
              <a:t>Bouwmeester, Nature Methods, </a:t>
            </a:r>
            <a:r>
              <a:rPr lang="en-GB" sz="1400" i="1" dirty="0">
                <a:latin typeface="Calibri"/>
              </a:rPr>
              <a:t>accepted</a:t>
            </a:r>
            <a:r>
              <a:rPr lang="en-GB" sz="1400" dirty="0">
                <a:latin typeface="Calibri"/>
              </a:rPr>
              <a:t> - https://www.biorxiv.org/content/10.1101/2020.03.28.013003v2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60A24384-F243-476F-AB20-12A0D3CDD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6028" y="6438351"/>
            <a:ext cx="786452" cy="47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8236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5C3092C-45CC-4EFA-BC90-BB64048C425C}"/>
              </a:ext>
            </a:extLst>
          </p:cNvPr>
          <p:cNvSpPr txBox="1"/>
          <p:nvPr/>
        </p:nvSpPr>
        <p:spPr>
          <a:xfrm>
            <a:off x="4522377" y="5466453"/>
            <a:ext cx="3384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Observed retention time (min)</a:t>
            </a:r>
            <a:endParaRPr lang="en-NL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3997AD-556A-4A7C-B94F-602FFA19733D}"/>
              </a:ext>
            </a:extLst>
          </p:cNvPr>
          <p:cNvSpPr txBox="1"/>
          <p:nvPr/>
        </p:nvSpPr>
        <p:spPr>
          <a:xfrm>
            <a:off x="550445" y="1437709"/>
            <a:ext cx="3384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Predicted retention time (min)</a:t>
            </a:r>
            <a:endParaRPr lang="en-NL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34091C9-A7BE-4B27-8D57-93FE65860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505" y="64736"/>
            <a:ext cx="11578295" cy="1325563"/>
          </a:xfrm>
        </p:spPr>
        <p:txBody>
          <a:bodyPr/>
          <a:lstStyle/>
          <a:p>
            <a:r>
              <a:rPr lang="en-GB" dirty="0"/>
              <a:t>The performance of </a:t>
            </a:r>
            <a:r>
              <a:rPr lang="en-GB" dirty="0" err="1"/>
              <a:t>DeepLC</a:t>
            </a:r>
            <a:r>
              <a:rPr lang="en-GB" dirty="0"/>
              <a:t> is on par with the state-of-the-art</a:t>
            </a:r>
            <a:br>
              <a:rPr lang="en-GB" dirty="0"/>
            </a:br>
            <a:endParaRPr lang="LID4096" dirty="0"/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951ECD10-0EA1-417A-8C4F-12E76B50FE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" b="4016"/>
          <a:stretch/>
        </p:blipFill>
        <p:spPr>
          <a:xfrm>
            <a:off x="687518" y="1932031"/>
            <a:ext cx="10684596" cy="32724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604800B-6CA0-4460-AFFA-CAF0CA868B2B}"/>
                  </a:ext>
                </a:extLst>
              </p:cNvPr>
              <p:cNvSpPr txBox="1"/>
              <p:nvPr/>
            </p:nvSpPr>
            <p:spPr>
              <a:xfrm>
                <a:off x="1875134" y="4405197"/>
                <a:ext cx="2102574" cy="59450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GB" sz="1050" b="1" dirty="0" err="1"/>
                  <a:t>DeepRT</a:t>
                </a:r>
                <a:r>
                  <a:rPr lang="en-GB" sz="1050" b="1" dirty="0"/>
                  <a:t>+ (Ma, Anal. Chem, 2018)</a:t>
                </a:r>
                <a:endParaRPr lang="en-GB" sz="1050" dirty="0"/>
              </a:p>
              <a:p>
                <a:pPr>
                  <a:tabLst>
                    <a:tab pos="447675" algn="l"/>
                  </a:tabLst>
                </a:pPr>
                <a:r>
                  <a:rPr lang="en-GB" sz="1050" dirty="0"/>
                  <a:t>R: 	0.997</a:t>
                </a:r>
              </a:p>
              <a:p>
                <a:pPr>
                  <a:tabLst>
                    <a:tab pos="447675" algn="l"/>
                  </a:tabLs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05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0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GB" sz="10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GB" sz="10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95%</m:t>
                        </m:r>
                      </m:sub>
                    </m:sSub>
                  </m:oMath>
                </a14:m>
                <a:r>
                  <a:rPr lang="en-GB" sz="1050" dirty="0"/>
                  <a:t>:	13.7 min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604800B-6CA0-4460-AFFA-CAF0CA868B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5134" y="4405197"/>
                <a:ext cx="2102574" cy="594504"/>
              </a:xfrm>
              <a:prstGeom prst="rect">
                <a:avLst/>
              </a:prstGeom>
              <a:blipFill>
                <a:blip r:embed="rId4"/>
                <a:stretch>
                  <a:fillRect b="-3093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3A5DC6D-BE65-4C3D-873B-0B569A0C25D7}"/>
                  </a:ext>
                </a:extLst>
              </p:cNvPr>
              <p:cNvSpPr txBox="1"/>
              <p:nvPr/>
            </p:nvSpPr>
            <p:spPr>
              <a:xfrm>
                <a:off x="9807542" y="4405197"/>
                <a:ext cx="1515476" cy="59450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GB" sz="1050" b="1" dirty="0"/>
                  <a:t>Guan </a:t>
                </a:r>
                <a:r>
                  <a:rPr lang="en-GB" sz="1050" b="1" i="1" dirty="0"/>
                  <a:t>et al</a:t>
                </a:r>
                <a:r>
                  <a:rPr lang="en-GB" sz="1050" b="1" dirty="0"/>
                  <a:t>. MCP, 2019)</a:t>
                </a:r>
                <a:endParaRPr lang="en-GB" sz="1050" dirty="0"/>
              </a:p>
              <a:p>
                <a:pPr>
                  <a:tabLst>
                    <a:tab pos="447675" algn="l"/>
                  </a:tabLst>
                </a:pPr>
                <a:r>
                  <a:rPr lang="en-GB" sz="1050" dirty="0"/>
                  <a:t>R: 	0.994</a:t>
                </a:r>
              </a:p>
              <a:p>
                <a:pPr>
                  <a:tabLst>
                    <a:tab pos="447675" algn="l"/>
                  </a:tabLs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05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0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GB" sz="10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GB" sz="10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95%</m:t>
                        </m:r>
                      </m:sub>
                    </m:sSub>
                  </m:oMath>
                </a14:m>
                <a:r>
                  <a:rPr lang="en-GB" sz="1050" dirty="0"/>
                  <a:t>:	10.825 min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3A5DC6D-BE65-4C3D-873B-0B569A0C25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7542" y="4405197"/>
                <a:ext cx="1515476" cy="594504"/>
              </a:xfrm>
              <a:prstGeom prst="rect">
                <a:avLst/>
              </a:prstGeom>
              <a:blipFill>
                <a:blip r:embed="rId5"/>
                <a:stretch>
                  <a:fillRect b="-3093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A5895A79-1339-4B90-9D28-A8A96E27BB2E}"/>
              </a:ext>
            </a:extLst>
          </p:cNvPr>
          <p:cNvSpPr txBox="1"/>
          <p:nvPr/>
        </p:nvSpPr>
        <p:spPr>
          <a:xfrm>
            <a:off x="425505" y="6385221"/>
            <a:ext cx="80505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Calibri"/>
              </a:rPr>
              <a:t>Dataset from </a:t>
            </a:r>
            <a:r>
              <a:rPr lang="en-GB" sz="1400" dirty="0" err="1">
                <a:latin typeface="Calibri"/>
              </a:rPr>
              <a:t>Zolg</a:t>
            </a:r>
            <a:r>
              <a:rPr lang="en-GB" sz="1400" dirty="0">
                <a:latin typeface="Calibri"/>
              </a:rPr>
              <a:t>, MCP, 2018</a:t>
            </a:r>
          </a:p>
          <a:p>
            <a:r>
              <a:rPr lang="en-GB" sz="1400" dirty="0">
                <a:latin typeface="Calibri"/>
              </a:rPr>
              <a:t>Bouwmeester, Nature Methods, </a:t>
            </a:r>
            <a:r>
              <a:rPr lang="en-GB" sz="1400" i="1" dirty="0">
                <a:latin typeface="Calibri"/>
              </a:rPr>
              <a:t>accepted</a:t>
            </a:r>
            <a:r>
              <a:rPr lang="en-GB" sz="1400" dirty="0">
                <a:latin typeface="Calibri"/>
              </a:rPr>
              <a:t> - https://www.biorxiv.org/content/10.1101/2020.03.28.013003v2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E5D967-3890-4C6F-836C-9DD2863BBA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6028" y="6438351"/>
            <a:ext cx="786452" cy="47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3686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CA6F4C-937F-452D-A826-9A18B30BB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505" y="64736"/>
            <a:ext cx="11470161" cy="1325563"/>
          </a:xfrm>
        </p:spPr>
        <p:txBody>
          <a:bodyPr/>
          <a:lstStyle/>
          <a:p>
            <a:r>
              <a:rPr lang="en-GB" dirty="0" err="1"/>
              <a:t>DeepLC</a:t>
            </a:r>
            <a:r>
              <a:rPr lang="en-GB" dirty="0"/>
              <a:t> can accurately predict </a:t>
            </a:r>
            <a:r>
              <a:rPr lang="en-GB" dirty="0" err="1"/>
              <a:t>t</a:t>
            </a:r>
            <a:r>
              <a:rPr lang="en-GB" baseline="-25000" dirty="0" err="1"/>
              <a:t>R</a:t>
            </a:r>
            <a:r>
              <a:rPr lang="en-GB" dirty="0"/>
              <a:t> for many modifications,</a:t>
            </a:r>
            <a:br>
              <a:rPr lang="en-GB" dirty="0"/>
            </a:br>
            <a:r>
              <a:rPr lang="en-GB" dirty="0"/>
              <a:t>despite never having seen these before</a:t>
            </a:r>
            <a:endParaRPr lang="LID4096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953EB6-8A0F-4457-858A-2E980A14F4A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087100" y="6356350"/>
            <a:ext cx="11049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3F558-74D7-4DE7-865B-0F3399673619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se" panose="02000000000000000000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se" panose="02000000000000000000" pitchFamily="50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260679F-348C-4862-B328-DF15FD0A2358}"/>
              </a:ext>
            </a:extLst>
          </p:cNvPr>
          <p:cNvSpPr/>
          <p:nvPr/>
        </p:nvSpPr>
        <p:spPr>
          <a:xfrm>
            <a:off x="9660674" y="6164482"/>
            <a:ext cx="2302725" cy="57750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8F3021-FB27-4028-95B6-0C85F83F77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150" b="61142"/>
          <a:stretch/>
        </p:blipFill>
        <p:spPr>
          <a:xfrm>
            <a:off x="1014381" y="1819267"/>
            <a:ext cx="6875716" cy="19936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40EDF7-61F9-4B76-9910-17FBCF2301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88" t="59646" r="32626" b="20646"/>
          <a:stretch/>
        </p:blipFill>
        <p:spPr>
          <a:xfrm>
            <a:off x="9178120" y="3126874"/>
            <a:ext cx="2219900" cy="19936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FE4FD2-3871-4C82-BC73-ABB0343B3F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747" r="32626" b="40545"/>
          <a:stretch/>
        </p:blipFill>
        <p:spPr>
          <a:xfrm>
            <a:off x="2071912" y="4237995"/>
            <a:ext cx="4632400" cy="199362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3C95B3B-0EDB-4A17-A410-091FCEC9085A}"/>
              </a:ext>
            </a:extLst>
          </p:cNvPr>
          <p:cNvSpPr txBox="1"/>
          <p:nvPr/>
        </p:nvSpPr>
        <p:spPr>
          <a:xfrm>
            <a:off x="7553305" y="2173240"/>
            <a:ext cx="2734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D62636"/>
                </a:solidFill>
              </a:rPr>
              <a:t>Traditional prediction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5301A1-BC2C-4D38-A766-3B4688506034}"/>
              </a:ext>
            </a:extLst>
          </p:cNvPr>
          <p:cNvSpPr txBox="1"/>
          <p:nvPr/>
        </p:nvSpPr>
        <p:spPr>
          <a:xfrm>
            <a:off x="7492785" y="1891785"/>
            <a:ext cx="2734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1D30B5"/>
                </a:solidFill>
              </a:rPr>
              <a:t>DeepLC</a:t>
            </a:r>
            <a:r>
              <a:rPr lang="en-US" dirty="0">
                <a:solidFill>
                  <a:srgbClr val="1D30B5"/>
                </a:solidFill>
              </a:rPr>
              <a:t> prediction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859275-A677-4396-B98F-8E91527CB338}"/>
              </a:ext>
            </a:extLst>
          </p:cNvPr>
          <p:cNvSpPr txBox="1"/>
          <p:nvPr/>
        </p:nvSpPr>
        <p:spPr>
          <a:xfrm>
            <a:off x="1684525" y="1564205"/>
            <a:ext cx="125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acetylation</a:t>
            </a:r>
            <a:endParaRPr lang="LID4096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45E43E-DAC4-4166-B9DC-A9F5B45056D1}"/>
              </a:ext>
            </a:extLst>
          </p:cNvPr>
          <p:cNvSpPr txBox="1"/>
          <p:nvPr/>
        </p:nvSpPr>
        <p:spPr>
          <a:xfrm>
            <a:off x="3905258" y="1564205"/>
            <a:ext cx="1426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succinylation</a:t>
            </a:r>
            <a:endParaRPr lang="LID4096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21495B-02B3-41C3-97E4-C1EA29F26B60}"/>
              </a:ext>
            </a:extLst>
          </p:cNvPr>
          <p:cNvSpPr txBox="1"/>
          <p:nvPr/>
        </p:nvSpPr>
        <p:spPr>
          <a:xfrm>
            <a:off x="6122977" y="1564205"/>
            <a:ext cx="1592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propionylation</a:t>
            </a:r>
            <a:endParaRPr lang="LID4096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774D145-1BBB-428D-B4F8-DCCD8C69D3B5}"/>
              </a:ext>
            </a:extLst>
          </p:cNvPr>
          <p:cNvSpPr txBox="1"/>
          <p:nvPr/>
        </p:nvSpPr>
        <p:spPr>
          <a:xfrm>
            <a:off x="2650664" y="3934871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crotonylation</a:t>
            </a:r>
            <a:endParaRPr lang="LID4096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238C1E8-07DA-4F52-8283-3844C192A35A}"/>
              </a:ext>
            </a:extLst>
          </p:cNvPr>
          <p:cNvSpPr txBox="1"/>
          <p:nvPr/>
        </p:nvSpPr>
        <p:spPr>
          <a:xfrm>
            <a:off x="4944451" y="3934871"/>
            <a:ext cx="1443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malonylation</a:t>
            </a:r>
            <a:endParaRPr lang="LID4096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A510977-589C-482C-A168-A69BD7E40233}"/>
              </a:ext>
            </a:extLst>
          </p:cNvPr>
          <p:cNvSpPr txBox="1"/>
          <p:nvPr/>
        </p:nvSpPr>
        <p:spPr>
          <a:xfrm>
            <a:off x="9497873" y="2855662"/>
            <a:ext cx="1747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phosphorylation</a:t>
            </a:r>
            <a:endParaRPr lang="LID4096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851A85A-B6D5-404A-9B4B-5333F754B019}"/>
              </a:ext>
            </a:extLst>
          </p:cNvPr>
          <p:cNvSpPr txBox="1"/>
          <p:nvPr/>
        </p:nvSpPr>
        <p:spPr>
          <a:xfrm>
            <a:off x="425505" y="6385221"/>
            <a:ext cx="80505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Calibri"/>
              </a:rPr>
              <a:t>Dataset from </a:t>
            </a:r>
            <a:r>
              <a:rPr lang="en-GB" sz="1400" dirty="0" err="1">
                <a:latin typeface="Calibri"/>
              </a:rPr>
              <a:t>Zolg</a:t>
            </a:r>
            <a:r>
              <a:rPr lang="en-GB" sz="1400" dirty="0">
                <a:latin typeface="Calibri"/>
              </a:rPr>
              <a:t>, MCP, 2018</a:t>
            </a:r>
          </a:p>
          <a:p>
            <a:r>
              <a:rPr lang="en-GB" sz="1400" dirty="0">
                <a:latin typeface="Calibri"/>
              </a:rPr>
              <a:t>Bouwmeester, Nature Methods, </a:t>
            </a:r>
            <a:r>
              <a:rPr lang="en-GB" sz="1400" i="1" dirty="0">
                <a:latin typeface="Calibri"/>
              </a:rPr>
              <a:t>accepted</a:t>
            </a:r>
            <a:r>
              <a:rPr lang="en-GB" sz="1400" dirty="0">
                <a:latin typeface="Calibri"/>
              </a:rPr>
              <a:t> - https://www.biorxiv.org/content/10.1101/2020.03.28.013003v2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249F72D-133E-4E47-89A8-0AB115B9CE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6028" y="6438351"/>
            <a:ext cx="786452" cy="47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5513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B4CEB4-FD39-4E2A-BAC0-40741D7E1E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94"/>
          <a:stretch/>
        </p:blipFill>
        <p:spPr>
          <a:xfrm>
            <a:off x="5848493" y="1940117"/>
            <a:ext cx="5763700" cy="22267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389B10-D248-4AB2-9364-4E35E023B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506" y="64736"/>
            <a:ext cx="10994334" cy="1325563"/>
          </a:xfrm>
        </p:spPr>
        <p:txBody>
          <a:bodyPr/>
          <a:lstStyle/>
          <a:p>
            <a:r>
              <a:rPr lang="en-GB" dirty="0"/>
              <a:t>MS2PIP and </a:t>
            </a:r>
            <a:r>
              <a:rPr lang="en-GB" dirty="0" err="1"/>
              <a:t>DeepLC</a:t>
            </a:r>
            <a:r>
              <a:rPr lang="en-GB" dirty="0"/>
              <a:t> were crucial in the development of</a:t>
            </a:r>
            <a:br>
              <a:rPr lang="en-GB" dirty="0"/>
            </a:br>
            <a:r>
              <a:rPr lang="en-GB" dirty="0"/>
              <a:t>a targeted MS-based COVID-19 test that runs in 38 mins</a:t>
            </a:r>
            <a:endParaRPr lang="LID4096" dirty="0"/>
          </a:p>
        </p:txBody>
      </p:sp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5BCCD8E1-CEE0-4ECF-BDDE-5B46FE8D05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2" t="10855" r="14313" b="6785"/>
          <a:stretch/>
        </p:blipFill>
        <p:spPr>
          <a:xfrm>
            <a:off x="675683" y="2055376"/>
            <a:ext cx="4673054" cy="32650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1D1E032-0FDB-4692-87E0-49D3701893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9898" y="4475289"/>
            <a:ext cx="6344217" cy="17796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ECBF6D0-85C5-497A-BFE1-84ED4108AF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48415" y="1130651"/>
            <a:ext cx="1142850" cy="11428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842947-02D2-4CAA-938F-C25FDC133B27}"/>
              </a:ext>
            </a:extLst>
          </p:cNvPr>
          <p:cNvSpPr txBox="1"/>
          <p:nvPr/>
        </p:nvSpPr>
        <p:spPr>
          <a:xfrm>
            <a:off x="10735684" y="2229467"/>
            <a:ext cx="1394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/>
              <a:t>Maarten </a:t>
            </a:r>
            <a:r>
              <a:rPr lang="en-GB" sz="1200" dirty="0" err="1"/>
              <a:t>Dhaenens</a:t>
            </a:r>
            <a:endParaRPr lang="en-GB" sz="1200" dirty="0"/>
          </a:p>
          <a:p>
            <a:pPr algn="ctr"/>
            <a:r>
              <a:rPr lang="en-GB" sz="1200" dirty="0" err="1"/>
              <a:t>UGent</a:t>
            </a:r>
            <a:endParaRPr lang="LID4096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B552FE-1680-4864-8875-9F2747BE7888}"/>
              </a:ext>
            </a:extLst>
          </p:cNvPr>
          <p:cNvSpPr txBox="1"/>
          <p:nvPr/>
        </p:nvSpPr>
        <p:spPr>
          <a:xfrm>
            <a:off x="425505" y="6385221"/>
            <a:ext cx="22742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400" dirty="0">
              <a:latin typeface="Calibri"/>
            </a:endParaRPr>
          </a:p>
          <a:p>
            <a:r>
              <a:rPr lang="en-GB" sz="1400" dirty="0">
                <a:latin typeface="Calibri"/>
              </a:rPr>
              <a:t>Van </a:t>
            </a:r>
            <a:r>
              <a:rPr lang="en-GB" sz="1400" dirty="0" err="1">
                <a:latin typeface="Calibri"/>
              </a:rPr>
              <a:t>Puyvelde</a:t>
            </a:r>
            <a:r>
              <a:rPr lang="en-GB" sz="1400" dirty="0">
                <a:latin typeface="Calibri"/>
              </a:rPr>
              <a:t>, JACS Au, 2021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B7504F-E125-4919-8354-17D3A22ED6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6028" y="6438351"/>
            <a:ext cx="786452" cy="47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7432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610A6820-37D9-4C57-8EC6-A624A917D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500" y="3116565"/>
            <a:ext cx="2593181" cy="18573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BE72EA-D235-438D-B2AA-AF319D380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45038"/>
            <a:ext cx="11234556" cy="1142849"/>
          </a:xfrm>
        </p:spPr>
        <p:txBody>
          <a:bodyPr/>
          <a:lstStyle/>
          <a:p>
            <a:r>
              <a:rPr lang="en-GB" dirty="0"/>
              <a:t>MS2PIP and </a:t>
            </a:r>
            <a:r>
              <a:rPr lang="en-GB" dirty="0" err="1"/>
              <a:t>DeepLC</a:t>
            </a:r>
            <a:r>
              <a:rPr lang="en-GB" dirty="0"/>
              <a:t> power ionbot, a novel and extensible open modification search engine with high reliability</a:t>
            </a:r>
            <a:endParaRPr lang="LID4096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9707FAB-407C-46A9-9697-2AD72CB1883E}"/>
              </a:ext>
            </a:extLst>
          </p:cNvPr>
          <p:cNvSpPr txBox="1"/>
          <p:nvPr/>
        </p:nvSpPr>
        <p:spPr>
          <a:xfrm>
            <a:off x="425505" y="6385221"/>
            <a:ext cx="5668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400" dirty="0">
              <a:latin typeface="Calibri"/>
            </a:endParaRPr>
          </a:p>
          <a:p>
            <a:r>
              <a:rPr lang="en-GB" sz="1400" dirty="0">
                <a:latin typeface="Calibri"/>
              </a:rPr>
              <a:t>Degroeve, https://www.biorxiv.org/content/10.1101/2021.07.02.450686v1</a:t>
            </a:r>
            <a:endParaRPr lang="en-GB" sz="1400" i="1" dirty="0">
              <a:latin typeface="Calibri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9E608FE-1E76-4162-9500-685D8D7A7C18}"/>
              </a:ext>
            </a:extLst>
          </p:cNvPr>
          <p:cNvGrpSpPr/>
          <p:nvPr/>
        </p:nvGrpSpPr>
        <p:grpSpPr>
          <a:xfrm>
            <a:off x="4113191" y="2133050"/>
            <a:ext cx="3145043" cy="1610850"/>
            <a:chOff x="5178845" y="2500512"/>
            <a:chExt cx="1486801" cy="761520"/>
          </a:xfrm>
        </p:grpSpPr>
        <p:pic>
          <p:nvPicPr>
            <p:cNvPr id="28" name="Afbeelding 11">
              <a:extLst>
                <a:ext uri="{FF2B5EF4-FFF2-40B4-BE49-F238E27FC236}">
                  <a16:creationId xmlns:a16="http://schemas.microsoft.com/office/drawing/2014/main" id="{39BB3FD8-0C99-47D1-9CFD-5276B085FD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5371" t="10021" r="5951" b="7733"/>
            <a:stretch/>
          </p:blipFill>
          <p:spPr>
            <a:xfrm>
              <a:off x="5706310" y="2507070"/>
              <a:ext cx="438429" cy="439377"/>
            </a:xfrm>
            <a:prstGeom prst="rect">
              <a:avLst/>
            </a:prstGeom>
          </p:spPr>
        </p:pic>
        <p:pic>
          <p:nvPicPr>
            <p:cNvPr id="29" name="Content Placeholder 8">
              <a:extLst>
                <a:ext uri="{FF2B5EF4-FFF2-40B4-BE49-F238E27FC236}">
                  <a16:creationId xmlns:a16="http://schemas.microsoft.com/office/drawing/2014/main" id="{B26B531F-0AFA-4538-97F2-452A8EE51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178845" y="2500512"/>
              <a:ext cx="439376" cy="439376"/>
            </a:xfrm>
            <a:prstGeom prst="rect">
              <a:avLst/>
            </a:prstGeom>
          </p:spPr>
        </p:pic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6D1932D-1782-4F2A-87BA-BFD477F4F544}"/>
                </a:ext>
              </a:extLst>
            </p:cNvPr>
            <p:cNvGrpSpPr/>
            <p:nvPr/>
          </p:nvGrpSpPr>
          <p:grpSpPr>
            <a:xfrm>
              <a:off x="6232828" y="2500512"/>
              <a:ext cx="432818" cy="432818"/>
              <a:chOff x="8075656" y="1318736"/>
              <a:chExt cx="432818" cy="432818"/>
            </a:xfrm>
            <a:solidFill>
              <a:schemeClr val="bg1">
                <a:lumMod val="50000"/>
              </a:schemeClr>
            </a:solidFill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85567C13-F9E0-4947-8FB1-7BEA45C29816}"/>
                  </a:ext>
                </a:extLst>
              </p:cNvPr>
              <p:cNvSpPr/>
              <p:nvPr/>
            </p:nvSpPr>
            <p:spPr>
              <a:xfrm>
                <a:off x="8075656" y="1318736"/>
                <a:ext cx="432818" cy="432818"/>
              </a:xfrm>
              <a:prstGeom prst="ellipse">
                <a:avLst/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sz="1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596E65D-9306-4D73-A835-688A1B24E31A}"/>
                  </a:ext>
                </a:extLst>
              </p:cNvPr>
              <p:cNvSpPr txBox="1"/>
              <p:nvPr/>
            </p:nvSpPr>
            <p:spPr>
              <a:xfrm>
                <a:off x="8155811" y="1325294"/>
                <a:ext cx="273721" cy="2982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 anchor="t">
                <a:spAutoFit/>
              </a:bodyPr>
              <a:lstStyle/>
              <a:p>
                <a:pPr algn="ctr"/>
                <a:r>
                  <a:rPr lang="en-GB" sz="3500" b="1" dirty="0">
                    <a:solidFill>
                      <a:schemeClr val="bg1"/>
                    </a:solidFill>
                  </a:rPr>
                  <a:t>…</a:t>
                </a:r>
                <a:endParaRPr lang="LID4096" sz="3500" b="1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79F0B963-5287-4870-94E4-D0916D2C79A2}"/>
                </a:ext>
              </a:extLst>
            </p:cNvPr>
            <p:cNvCxnSpPr>
              <a:cxnSpLocks/>
              <a:stCxn id="29" idx="2"/>
            </p:cNvCxnSpPr>
            <p:nvPr/>
          </p:nvCxnSpPr>
          <p:spPr>
            <a:xfrm>
              <a:off x="5398533" y="2939888"/>
              <a:ext cx="274192" cy="200667"/>
            </a:xfrm>
            <a:prstGeom prst="straightConnector1">
              <a:avLst/>
            </a:prstGeom>
            <a:ln w="28575">
              <a:solidFill>
                <a:srgbClr val="15A38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1CD3049B-C1D3-4C42-A58D-DCE2A9F50E62}"/>
                </a:ext>
              </a:extLst>
            </p:cNvPr>
            <p:cNvCxnSpPr>
              <a:cxnSpLocks/>
            </p:cNvCxnSpPr>
            <p:nvPr/>
          </p:nvCxnSpPr>
          <p:spPr>
            <a:xfrm>
              <a:off x="5925524" y="2933330"/>
              <a:ext cx="0" cy="208474"/>
            </a:xfrm>
            <a:prstGeom prst="straightConnector1">
              <a:avLst/>
            </a:prstGeom>
            <a:ln w="28575">
              <a:solidFill>
                <a:srgbClr val="76373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6C9A434E-4051-4D37-B981-364F6E7A95C0}"/>
                </a:ext>
              </a:extLst>
            </p:cNvPr>
            <p:cNvCxnSpPr>
              <a:cxnSpLocks/>
              <a:stCxn id="31" idx="4"/>
            </p:cNvCxnSpPr>
            <p:nvPr/>
          </p:nvCxnSpPr>
          <p:spPr>
            <a:xfrm flipH="1">
              <a:off x="6162861" y="2933330"/>
              <a:ext cx="286376" cy="207225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39D879B-4876-409D-8EE2-DC7C4DBF6B22}"/>
                </a:ext>
              </a:extLst>
            </p:cNvPr>
            <p:cNvSpPr/>
            <p:nvPr/>
          </p:nvSpPr>
          <p:spPr>
            <a:xfrm>
              <a:off x="5686127" y="3144812"/>
              <a:ext cx="116969" cy="116473"/>
            </a:xfrm>
            <a:prstGeom prst="rect">
              <a:avLst/>
            </a:prstGeom>
            <a:solidFill>
              <a:srgbClr val="15A3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2A29638-BBC6-47E1-AD89-38AD10130666}"/>
                </a:ext>
              </a:extLst>
            </p:cNvPr>
            <p:cNvSpPr/>
            <p:nvPr/>
          </p:nvSpPr>
          <p:spPr>
            <a:xfrm>
              <a:off x="5866827" y="3145559"/>
              <a:ext cx="116969" cy="116473"/>
            </a:xfrm>
            <a:prstGeom prst="rect">
              <a:avLst/>
            </a:prstGeom>
            <a:solidFill>
              <a:srgbClr val="7637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D4A36DD-F933-4984-9C3E-5C899EDE1300}"/>
                </a:ext>
              </a:extLst>
            </p:cNvPr>
            <p:cNvSpPr/>
            <p:nvPr/>
          </p:nvSpPr>
          <p:spPr>
            <a:xfrm>
              <a:off x="6037515" y="3145559"/>
              <a:ext cx="116969" cy="11647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7CFBEA92-AB7E-4C9A-A767-52C70C767FAE}"/>
              </a:ext>
            </a:extLst>
          </p:cNvPr>
          <p:cNvSpPr txBox="1"/>
          <p:nvPr/>
        </p:nvSpPr>
        <p:spPr>
          <a:xfrm>
            <a:off x="6403343" y="3449931"/>
            <a:ext cx="92845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00" i="1" dirty="0">
                <a:solidFill>
                  <a:srgbClr val="5BC0BE"/>
                </a:solidFill>
              </a:rPr>
              <a:t>predictions</a:t>
            </a:r>
            <a:endParaRPr lang="LID4096" sz="1300" i="1" dirty="0">
              <a:solidFill>
                <a:srgbClr val="5BC0BE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36BC273-81DB-4212-BA03-4BB9131F5BA4}"/>
              </a:ext>
            </a:extLst>
          </p:cNvPr>
          <p:cNvSpPr txBox="1"/>
          <p:nvPr/>
        </p:nvSpPr>
        <p:spPr>
          <a:xfrm>
            <a:off x="7440318" y="2444628"/>
            <a:ext cx="92044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00" i="1" dirty="0">
                <a:solidFill>
                  <a:srgbClr val="5BC0BE"/>
                </a:solidFill>
              </a:rPr>
              <a:t>ML models</a:t>
            </a:r>
            <a:endParaRPr lang="LID4096" sz="1300" i="1" dirty="0">
              <a:solidFill>
                <a:srgbClr val="5BC0BE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9E4451D-AF3D-4EDC-922D-CC414B96FC0E}"/>
              </a:ext>
            </a:extLst>
          </p:cNvPr>
          <p:cNvSpPr txBox="1"/>
          <p:nvPr/>
        </p:nvSpPr>
        <p:spPr>
          <a:xfrm>
            <a:off x="3979360" y="1443687"/>
            <a:ext cx="3425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>
                <a:solidFill>
                  <a:schemeClr val="accent2"/>
                </a:solidFill>
              </a:rPr>
              <a:t>improved ML-based algorithms</a:t>
            </a:r>
            <a:endParaRPr lang="LID4096" i="1" dirty="0">
              <a:solidFill>
                <a:schemeClr val="accent2"/>
              </a:solidFill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230A69B-75AB-42DE-BA6C-0F44998B91B5}"/>
              </a:ext>
            </a:extLst>
          </p:cNvPr>
          <p:cNvCxnSpPr>
            <a:cxnSpLocks/>
          </p:cNvCxnSpPr>
          <p:nvPr/>
        </p:nvCxnSpPr>
        <p:spPr>
          <a:xfrm>
            <a:off x="5692198" y="4851040"/>
            <a:ext cx="0" cy="61473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6EA130B1-C413-4822-990B-CA62ABC81FA7}"/>
              </a:ext>
            </a:extLst>
          </p:cNvPr>
          <p:cNvSpPr txBox="1"/>
          <p:nvPr/>
        </p:nvSpPr>
        <p:spPr>
          <a:xfrm>
            <a:off x="5777701" y="4882333"/>
            <a:ext cx="273377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00" i="1" dirty="0">
                <a:solidFill>
                  <a:srgbClr val="5BC0BE"/>
                </a:solidFill>
              </a:rPr>
              <a:t>fully machine learning-based scoring</a:t>
            </a:r>
            <a:endParaRPr lang="LID4096" sz="1300" i="1" dirty="0">
              <a:solidFill>
                <a:srgbClr val="5BC0BE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F00FC8-AC08-4900-8C82-052DFC4A2E4F}"/>
              </a:ext>
            </a:extLst>
          </p:cNvPr>
          <p:cNvSpPr txBox="1"/>
          <p:nvPr/>
        </p:nvSpPr>
        <p:spPr>
          <a:xfrm>
            <a:off x="3897458" y="5550815"/>
            <a:ext cx="3603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sensitive and highly accurate</a:t>
            </a:r>
          </a:p>
          <a:p>
            <a:pPr algn="ctr"/>
            <a:r>
              <a:rPr lang="en-GB" dirty="0"/>
              <a:t>identification of (modified) peptides</a:t>
            </a:r>
            <a:endParaRPr lang="LID4096" dirty="0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DAB929D-2C5D-436D-962C-81D56B515FF5}"/>
              </a:ext>
            </a:extLst>
          </p:cNvPr>
          <p:cNvCxnSpPr>
            <a:cxnSpLocks/>
          </p:cNvCxnSpPr>
          <p:nvPr/>
        </p:nvCxnSpPr>
        <p:spPr>
          <a:xfrm>
            <a:off x="5692198" y="1795505"/>
            <a:ext cx="0" cy="253301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FD0E3EA6-9B91-4769-856C-8AE03BC43F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6028" y="6438351"/>
            <a:ext cx="786452" cy="47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851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B451E0E-9416-49F8-8A04-2D01C5BD1E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3" r="12610"/>
          <a:stretch/>
        </p:blipFill>
        <p:spPr bwMode="auto">
          <a:xfrm>
            <a:off x="250737" y="594577"/>
            <a:ext cx="5472608" cy="278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C9804CC-991A-460D-856D-84B3E79B03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8" b="16529"/>
          <a:stretch/>
        </p:blipFill>
        <p:spPr bwMode="auto">
          <a:xfrm>
            <a:off x="6449940" y="3834937"/>
            <a:ext cx="5510039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id="{D0D993F3-5EE3-4C8C-93CC-DF423EEDEAA2}"/>
              </a:ext>
            </a:extLst>
          </p:cNvPr>
          <p:cNvSpPr txBox="1"/>
          <p:nvPr/>
        </p:nvSpPr>
        <p:spPr>
          <a:xfrm>
            <a:off x="1487013" y="286759"/>
            <a:ext cx="30000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l-NL"/>
            </a:defPPr>
            <a:lvl1pPr algn="ctr" rtl="0" fontAlgn="base">
              <a:spcBef>
                <a:spcPct val="20000"/>
              </a:spcBef>
              <a:spcAft>
                <a:spcPct val="0"/>
              </a:spcAft>
              <a:defRPr sz="220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20000"/>
              </a:spcBef>
              <a:spcAft>
                <a:spcPct val="0"/>
              </a:spcAft>
              <a:defRPr sz="220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20000"/>
              </a:spcBef>
              <a:spcAft>
                <a:spcPct val="0"/>
              </a:spcAft>
              <a:defRPr sz="220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20000"/>
              </a:spcBef>
              <a:spcAft>
                <a:spcPct val="0"/>
              </a:spcAft>
              <a:defRPr sz="220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20000"/>
              </a:spcBef>
              <a:spcAft>
                <a:spcPct val="0"/>
              </a:spcAft>
              <a:defRPr sz="220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20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20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20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20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l"/>
            <a:r>
              <a:rPr lang="en-GB" sz="1600" dirty="0">
                <a:solidFill>
                  <a:schemeClr val="accent1"/>
                </a:solidFill>
                <a:latin typeface="+mj-lt"/>
              </a:rPr>
              <a:t>Lincoln Cathedral, Lincolnshire UK</a:t>
            </a:r>
          </a:p>
        </p:txBody>
      </p:sp>
      <p:sp>
        <p:nvSpPr>
          <p:cNvPr id="18" name="TextBox 7">
            <a:extLst>
              <a:ext uri="{FF2B5EF4-FFF2-40B4-BE49-F238E27FC236}">
                <a16:creationId xmlns:a16="http://schemas.microsoft.com/office/drawing/2014/main" id="{26A6E0EC-A93C-4602-A92E-BF5E58833AF3}"/>
              </a:ext>
            </a:extLst>
          </p:cNvPr>
          <p:cNvSpPr txBox="1"/>
          <p:nvPr/>
        </p:nvSpPr>
        <p:spPr>
          <a:xfrm>
            <a:off x="8016781" y="3514269"/>
            <a:ext cx="26843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l-NL"/>
            </a:defPPr>
            <a:lvl1pPr algn="ctr" rtl="0" fontAlgn="base">
              <a:spcBef>
                <a:spcPct val="20000"/>
              </a:spcBef>
              <a:spcAft>
                <a:spcPct val="0"/>
              </a:spcAft>
              <a:defRPr sz="220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20000"/>
              </a:spcBef>
              <a:spcAft>
                <a:spcPct val="0"/>
              </a:spcAft>
              <a:defRPr sz="220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20000"/>
              </a:spcBef>
              <a:spcAft>
                <a:spcPct val="0"/>
              </a:spcAft>
              <a:defRPr sz="220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20000"/>
              </a:spcBef>
              <a:spcAft>
                <a:spcPct val="0"/>
              </a:spcAft>
              <a:defRPr sz="220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20000"/>
              </a:spcBef>
              <a:spcAft>
                <a:spcPct val="0"/>
              </a:spcAft>
              <a:defRPr sz="220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20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20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20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20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l"/>
            <a:r>
              <a:rPr lang="en-GB" sz="1600" dirty="0">
                <a:solidFill>
                  <a:schemeClr val="accent1"/>
                </a:solidFill>
                <a:latin typeface="+mj-lt"/>
              </a:rPr>
              <a:t>Grand Bazaar, Istanbul, Turkey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5A79DBE-209C-4641-A814-82F26ABD1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235" y="2060848"/>
            <a:ext cx="1773530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0515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F6807-9634-49B4-9C0E-C4851B871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Ionbot shows the value of open modification searches,</a:t>
            </a:r>
            <a:br>
              <a:rPr lang="en-GB" dirty="0"/>
            </a:br>
            <a:r>
              <a:rPr lang="en-GB" dirty="0"/>
              <a:t>as well as the value of accurate prediction models</a:t>
            </a:r>
            <a:endParaRPr lang="LID4096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94BE173-C69D-4865-820F-70397669E485}"/>
              </a:ext>
            </a:extLst>
          </p:cNvPr>
          <p:cNvGrpSpPr/>
          <p:nvPr/>
        </p:nvGrpSpPr>
        <p:grpSpPr>
          <a:xfrm>
            <a:off x="1594118" y="1467828"/>
            <a:ext cx="8690955" cy="5239473"/>
            <a:chOff x="920350" y="1340660"/>
            <a:chExt cx="8690955" cy="5239473"/>
          </a:xfrm>
        </p:grpSpPr>
        <p:pic>
          <p:nvPicPr>
            <p:cNvPr id="3" name="Afbeelding 22">
              <a:extLst>
                <a:ext uri="{FF2B5EF4-FFF2-40B4-BE49-F238E27FC236}">
                  <a16:creationId xmlns:a16="http://schemas.microsoft.com/office/drawing/2014/main" id="{C8F735B8-2D5D-4711-AE5A-BA3731CAB853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73"/>
            <a:stretch/>
          </p:blipFill>
          <p:spPr>
            <a:xfrm>
              <a:off x="920350" y="1340661"/>
              <a:ext cx="5260171" cy="5239472"/>
            </a:xfrm>
            <a:prstGeom prst="rect">
              <a:avLst/>
            </a:prstGeom>
          </p:spPr>
        </p:pic>
        <p:pic>
          <p:nvPicPr>
            <p:cNvPr id="5" name="Afbeelding 23">
              <a:extLst>
                <a:ext uri="{FF2B5EF4-FFF2-40B4-BE49-F238E27FC236}">
                  <a16:creationId xmlns:a16="http://schemas.microsoft.com/office/drawing/2014/main" id="{9DF05E4F-45EF-4FB0-8A39-4A93E81D88CC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81"/>
            <a:stretch/>
          </p:blipFill>
          <p:spPr>
            <a:xfrm>
              <a:off x="6180585" y="1340660"/>
              <a:ext cx="3430720" cy="5217303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11122CF-8635-4B4F-90A8-278FABFE51E0}"/>
              </a:ext>
            </a:extLst>
          </p:cNvPr>
          <p:cNvSpPr txBox="1"/>
          <p:nvPr/>
        </p:nvSpPr>
        <p:spPr>
          <a:xfrm>
            <a:off x="4358869" y="1201926"/>
            <a:ext cx="558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/>
              <a:t>PSMs</a:t>
            </a:r>
            <a:endParaRPr lang="LID4096" sz="12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E57B59-B7F4-421B-9454-110B81DC465D}"/>
              </a:ext>
            </a:extLst>
          </p:cNvPr>
          <p:cNvSpPr txBox="1"/>
          <p:nvPr/>
        </p:nvSpPr>
        <p:spPr>
          <a:xfrm>
            <a:off x="7660220" y="1201926"/>
            <a:ext cx="7601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/>
              <a:t>peptides</a:t>
            </a:r>
            <a:endParaRPr lang="LID4096" sz="12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611AD4-9E5B-4087-99EA-BBFAA21F261A}"/>
              </a:ext>
            </a:extLst>
          </p:cNvPr>
          <p:cNvSpPr txBox="1"/>
          <p:nvPr/>
        </p:nvSpPr>
        <p:spPr>
          <a:xfrm>
            <a:off x="425505" y="6385221"/>
            <a:ext cx="5668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400" dirty="0">
              <a:latin typeface="Calibri"/>
            </a:endParaRPr>
          </a:p>
          <a:p>
            <a:r>
              <a:rPr lang="en-GB" sz="1400" dirty="0">
                <a:latin typeface="Calibri"/>
              </a:rPr>
              <a:t>Degroeve, https://www.biorxiv.org/content/10.1101/2021.07.02.450686v1</a:t>
            </a:r>
            <a:endParaRPr lang="en-GB" sz="1400" i="1" dirty="0"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95E65B-E3A2-4BBA-A2C0-79F7BF2646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6028" y="6438351"/>
            <a:ext cx="786452" cy="47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8564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3BA39-1018-47D8-B729-0DCB60D96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Interestingly, many identifications from the closed search</a:t>
            </a:r>
            <a:br>
              <a:rPr lang="en-GB" dirty="0"/>
            </a:br>
            <a:r>
              <a:rPr lang="en-GB" dirty="0"/>
              <a:t>are overruled by ionbot in the open search</a:t>
            </a:r>
            <a:endParaRPr lang="LID4096" dirty="0"/>
          </a:p>
        </p:txBody>
      </p:sp>
      <p:pic>
        <p:nvPicPr>
          <p:cNvPr id="5" name="Afbeelding 2">
            <a:extLst>
              <a:ext uri="{FF2B5EF4-FFF2-40B4-BE49-F238E27FC236}">
                <a16:creationId xmlns:a16="http://schemas.microsoft.com/office/drawing/2014/main" id="{DFCCE34B-F415-4139-A931-2A21064F464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593" y="1465979"/>
            <a:ext cx="6970295" cy="500021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A72FAF7-9255-45E4-A702-EE0B5A5FFD74}"/>
              </a:ext>
            </a:extLst>
          </p:cNvPr>
          <p:cNvSpPr/>
          <p:nvPr/>
        </p:nvSpPr>
        <p:spPr>
          <a:xfrm>
            <a:off x="9508387" y="2039748"/>
            <a:ext cx="153130" cy="196368"/>
          </a:xfrm>
          <a:prstGeom prst="rect">
            <a:avLst/>
          </a:prstGeom>
          <a:solidFill>
            <a:srgbClr val="59A1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8A515C0-A6D7-4FE6-A650-3C4DB517D257}"/>
              </a:ext>
            </a:extLst>
          </p:cNvPr>
          <p:cNvSpPr/>
          <p:nvPr/>
        </p:nvSpPr>
        <p:spPr>
          <a:xfrm>
            <a:off x="9508387" y="2312180"/>
            <a:ext cx="153130" cy="196368"/>
          </a:xfrm>
          <a:prstGeom prst="rect">
            <a:avLst/>
          </a:prstGeom>
          <a:solidFill>
            <a:srgbClr val="EDC9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F1800C7-16C0-4DAE-A6EE-8F6B6F2D754F}"/>
              </a:ext>
            </a:extLst>
          </p:cNvPr>
          <p:cNvSpPr/>
          <p:nvPr/>
        </p:nvSpPr>
        <p:spPr>
          <a:xfrm>
            <a:off x="9508387" y="1767317"/>
            <a:ext cx="153130" cy="196368"/>
          </a:xfrm>
          <a:prstGeom prst="rect">
            <a:avLst/>
          </a:prstGeom>
          <a:solidFill>
            <a:srgbClr val="E157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004204-BA9E-4D28-A968-61BE87D0B847}"/>
              </a:ext>
            </a:extLst>
          </p:cNvPr>
          <p:cNvSpPr txBox="1"/>
          <p:nvPr/>
        </p:nvSpPr>
        <p:spPr>
          <a:xfrm>
            <a:off x="9661517" y="1711612"/>
            <a:ext cx="1636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E15759"/>
                </a:solidFill>
              </a:rPr>
              <a:t>overruled by ionbot</a:t>
            </a:r>
            <a:endParaRPr lang="LID4096" sz="1400" dirty="0">
              <a:solidFill>
                <a:srgbClr val="E15759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104DC5-BEB7-4498-B8B8-7A8A001D83AB}"/>
              </a:ext>
            </a:extLst>
          </p:cNvPr>
          <p:cNvSpPr txBox="1"/>
          <p:nvPr/>
        </p:nvSpPr>
        <p:spPr>
          <a:xfrm>
            <a:off x="9661517" y="1984043"/>
            <a:ext cx="20345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59A14F"/>
                </a:solidFill>
              </a:rPr>
              <a:t>unexpected modification</a:t>
            </a:r>
            <a:endParaRPr lang="LID4096" sz="1400" dirty="0">
              <a:solidFill>
                <a:srgbClr val="59A14F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ED232F-5046-4ECD-86CB-7EA52CDF12FA}"/>
              </a:ext>
            </a:extLst>
          </p:cNvPr>
          <p:cNvSpPr txBox="1"/>
          <p:nvPr/>
        </p:nvSpPr>
        <p:spPr>
          <a:xfrm>
            <a:off x="9661517" y="2253479"/>
            <a:ext cx="15969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EDC948"/>
                </a:solidFill>
              </a:rPr>
              <a:t>large mass window</a:t>
            </a:r>
            <a:endParaRPr lang="LID4096" sz="1400" dirty="0">
              <a:solidFill>
                <a:srgbClr val="EDC948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F3C3CC-163C-4672-B68B-8434EA036A56}"/>
              </a:ext>
            </a:extLst>
          </p:cNvPr>
          <p:cNvSpPr txBox="1"/>
          <p:nvPr/>
        </p:nvSpPr>
        <p:spPr>
          <a:xfrm>
            <a:off x="425505" y="6385221"/>
            <a:ext cx="5668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400" dirty="0">
              <a:latin typeface="Calibri"/>
            </a:endParaRPr>
          </a:p>
          <a:p>
            <a:r>
              <a:rPr lang="en-GB" sz="1400" dirty="0">
                <a:latin typeface="Calibri"/>
              </a:rPr>
              <a:t>Degroeve, https://www.biorxiv.org/content/10.1101/2021.07.02.450686v1</a:t>
            </a:r>
            <a:endParaRPr lang="en-GB" sz="1400" i="1" dirty="0">
              <a:latin typeface="Calibri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0197DB4-1674-4872-9287-6D8324E8EA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6028" y="6438351"/>
            <a:ext cx="786452" cy="47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219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2EDC3-7241-4A79-9AD0-0D6732317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45038"/>
            <a:ext cx="11278747" cy="1142849"/>
          </a:xfrm>
        </p:spPr>
        <p:txBody>
          <a:bodyPr/>
          <a:lstStyle/>
          <a:p>
            <a:r>
              <a:rPr lang="en-GB" dirty="0"/>
              <a:t>Overruled identifications are better, as shown for results obtained with, and without predictions provided to ionbot</a:t>
            </a:r>
            <a:endParaRPr lang="LID4096" dirty="0"/>
          </a:p>
        </p:txBody>
      </p:sp>
      <p:pic>
        <p:nvPicPr>
          <p:cNvPr id="3" name="Afbeelding 16">
            <a:extLst>
              <a:ext uri="{FF2B5EF4-FFF2-40B4-BE49-F238E27FC236}">
                <a16:creationId xmlns:a16="http://schemas.microsoft.com/office/drawing/2014/main" id="{BEDC8179-B85D-4CFA-BAC9-50D5EDC7399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381" y="1443914"/>
            <a:ext cx="4272390" cy="5193495"/>
          </a:xfrm>
          <a:prstGeom prst="rect">
            <a:avLst/>
          </a:prstGeom>
        </p:spPr>
      </p:pic>
      <p:pic>
        <p:nvPicPr>
          <p:cNvPr id="5" name="Afbeelding 14">
            <a:extLst>
              <a:ext uri="{FF2B5EF4-FFF2-40B4-BE49-F238E27FC236}">
                <a16:creationId xmlns:a16="http://schemas.microsoft.com/office/drawing/2014/main" id="{112526FE-6D74-4BC2-AA26-8BDCBE8B7BB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79" y="1513662"/>
            <a:ext cx="4699138" cy="50540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4C06CA-C8C0-4887-9793-51F9DE40C357}"/>
              </a:ext>
            </a:extLst>
          </p:cNvPr>
          <p:cNvSpPr txBox="1"/>
          <p:nvPr/>
        </p:nvSpPr>
        <p:spPr>
          <a:xfrm>
            <a:off x="2447996" y="1207524"/>
            <a:ext cx="2101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Intensity correlation</a:t>
            </a:r>
            <a:endParaRPr lang="LID4096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8AF85B-73D1-47B0-9B41-659D097EF74B}"/>
              </a:ext>
            </a:extLst>
          </p:cNvPr>
          <p:cNvSpPr txBox="1"/>
          <p:nvPr/>
        </p:nvSpPr>
        <p:spPr>
          <a:xfrm>
            <a:off x="8462801" y="1154609"/>
            <a:ext cx="148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err="1"/>
              <a:t>t</a:t>
            </a:r>
            <a:r>
              <a:rPr lang="en-GB" i="1" baseline="-25000" dirty="0" err="1"/>
              <a:t>R</a:t>
            </a:r>
            <a:r>
              <a:rPr lang="en-GB" dirty="0"/>
              <a:t> correlation</a:t>
            </a:r>
            <a:endParaRPr lang="LID4096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233B77-1091-48D0-BA22-E7553C3D5868}"/>
              </a:ext>
            </a:extLst>
          </p:cNvPr>
          <p:cNvSpPr txBox="1"/>
          <p:nvPr/>
        </p:nvSpPr>
        <p:spPr>
          <a:xfrm>
            <a:off x="425505" y="6385221"/>
            <a:ext cx="5668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400" dirty="0">
              <a:latin typeface="Calibri"/>
            </a:endParaRPr>
          </a:p>
          <a:p>
            <a:r>
              <a:rPr lang="en-GB" sz="1400" dirty="0">
                <a:latin typeface="Calibri"/>
              </a:rPr>
              <a:t>Degroeve, https://www.biorxiv.org/content/10.1101/2021.07.02.450686v1</a:t>
            </a:r>
            <a:endParaRPr lang="en-GB" sz="1400" i="1" dirty="0"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278E5B-9CB4-43D1-9BFF-C89597207F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6028" y="6438351"/>
            <a:ext cx="786452" cy="47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7281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C1506-5E6C-405A-9356-18EB655AB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505" y="64736"/>
            <a:ext cx="11672085" cy="1325563"/>
          </a:xfrm>
        </p:spPr>
        <p:txBody>
          <a:bodyPr>
            <a:normAutofit/>
          </a:bodyPr>
          <a:lstStyle/>
          <a:p>
            <a:r>
              <a:rPr lang="en-GB" dirty="0"/>
              <a:t>We reprocessed a large amount of </a:t>
            </a:r>
            <a:r>
              <a:rPr lang="en-GB" dirty="0" err="1"/>
              <a:t>phosphoproteomics</a:t>
            </a:r>
            <a:br>
              <a:rPr lang="en-GB" dirty="0"/>
            </a:br>
            <a:r>
              <a:rPr lang="en-GB" dirty="0"/>
              <a:t>data using </a:t>
            </a:r>
            <a:r>
              <a:rPr lang="en-GB" dirty="0" err="1"/>
              <a:t>ionbot</a:t>
            </a:r>
            <a:r>
              <a:rPr lang="en-GB" dirty="0"/>
              <a:t>, and made it available through Scop3P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C4D685-A3B2-4529-A0FF-58A507C7B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5756" y="2191180"/>
            <a:ext cx="2593181" cy="1857375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CD204AEB-B533-4C19-A0EB-B52C10154C3C}"/>
              </a:ext>
            </a:extLst>
          </p:cNvPr>
          <p:cNvSpPr/>
          <p:nvPr/>
        </p:nvSpPr>
        <p:spPr>
          <a:xfrm>
            <a:off x="4094167" y="3017285"/>
            <a:ext cx="927378" cy="296903"/>
          </a:xfrm>
          <a:prstGeom prst="rightArrow">
            <a:avLst/>
          </a:prstGeom>
          <a:solidFill>
            <a:srgbClr val="5BC0BE"/>
          </a:solidFill>
          <a:ln>
            <a:solidFill>
              <a:srgbClr val="5BC0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0A3E8A48-DE48-43AF-84EE-0FC8DACD34C0}"/>
              </a:ext>
            </a:extLst>
          </p:cNvPr>
          <p:cNvSpPr/>
          <p:nvPr/>
        </p:nvSpPr>
        <p:spPr>
          <a:xfrm>
            <a:off x="6946751" y="3017285"/>
            <a:ext cx="927378" cy="296903"/>
          </a:xfrm>
          <a:prstGeom prst="rightArrow">
            <a:avLst/>
          </a:prstGeom>
          <a:solidFill>
            <a:srgbClr val="1B2944"/>
          </a:solidFill>
          <a:ln>
            <a:solidFill>
              <a:srgbClr val="1B29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7DDA36-EC4E-4165-AF84-D2EF11373D4C}"/>
              </a:ext>
            </a:extLst>
          </p:cNvPr>
          <p:cNvSpPr/>
          <p:nvPr/>
        </p:nvSpPr>
        <p:spPr>
          <a:xfrm>
            <a:off x="1111835" y="4639260"/>
            <a:ext cx="240642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i="1" dirty="0">
                <a:solidFill>
                  <a:srgbClr val="5BC0BE"/>
                </a:solidFill>
              </a:rPr>
              <a:t>2016 RAW files</a:t>
            </a:r>
          </a:p>
          <a:p>
            <a:r>
              <a:rPr lang="en-US" sz="2100" b="1" i="1" dirty="0">
                <a:solidFill>
                  <a:srgbClr val="5BC0BE"/>
                </a:solidFill>
              </a:rPr>
              <a:t>60.2 million spectra</a:t>
            </a:r>
            <a:endParaRPr lang="en-GB" sz="2100" b="1" i="1" dirty="0">
              <a:solidFill>
                <a:srgbClr val="5BC0BE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EED4FCA-5A24-485F-9779-D57D5820EB97}"/>
              </a:ext>
            </a:extLst>
          </p:cNvPr>
          <p:cNvSpPr/>
          <p:nvPr/>
        </p:nvSpPr>
        <p:spPr>
          <a:xfrm>
            <a:off x="1111835" y="4084312"/>
            <a:ext cx="259410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100" b="1" dirty="0">
                <a:solidFill>
                  <a:srgbClr val="5BC0BE"/>
                </a:solidFill>
              </a:rPr>
              <a:t>www.ebi.ac.uk/pride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A808D8-43D4-4405-904E-F70B714A68F8}"/>
              </a:ext>
            </a:extLst>
          </p:cNvPr>
          <p:cNvSpPr/>
          <p:nvPr/>
        </p:nvSpPr>
        <p:spPr>
          <a:xfrm>
            <a:off x="8012181" y="4543286"/>
            <a:ext cx="405282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b="1" i="1" dirty="0">
                <a:solidFill>
                  <a:srgbClr val="6C3116"/>
                </a:solidFill>
              </a:rPr>
              <a:t>19.2 million PSMs</a:t>
            </a:r>
          </a:p>
          <a:p>
            <a:r>
              <a:rPr lang="en-US" sz="2100" b="1" i="1" dirty="0">
                <a:solidFill>
                  <a:srgbClr val="6C3116"/>
                </a:solidFill>
              </a:rPr>
              <a:t>139 048 P-sites </a:t>
            </a:r>
          </a:p>
          <a:p>
            <a:r>
              <a:rPr lang="nl-BE" sz="2100" b="1" i="1" dirty="0">
                <a:solidFill>
                  <a:srgbClr val="6C3116"/>
                </a:solidFill>
              </a:rPr>
              <a:t>94 111 sites, </a:t>
            </a:r>
            <a:r>
              <a:rPr lang="nl-BE" sz="2100" b="1" i="1" dirty="0" err="1">
                <a:solidFill>
                  <a:srgbClr val="6C3116"/>
                </a:solidFill>
              </a:rPr>
              <a:t>PhosphoRS</a:t>
            </a:r>
            <a:r>
              <a:rPr lang="nl-BE" sz="2100" b="1" i="1" dirty="0">
                <a:solidFill>
                  <a:srgbClr val="6C3116"/>
                </a:solidFill>
              </a:rPr>
              <a:t> &gt; 0.5</a:t>
            </a:r>
          </a:p>
          <a:p>
            <a:r>
              <a:rPr lang="nl-BE" sz="2100" b="1" i="1" dirty="0">
                <a:solidFill>
                  <a:srgbClr val="6C3116"/>
                </a:solidFill>
              </a:rPr>
              <a:t>14 261 </a:t>
            </a:r>
            <a:r>
              <a:rPr lang="nl-BE" sz="2100" b="1" i="1" dirty="0" err="1">
                <a:solidFill>
                  <a:srgbClr val="6C3116"/>
                </a:solidFill>
              </a:rPr>
              <a:t>phosphoproteins</a:t>
            </a:r>
            <a:endParaRPr lang="en-US" sz="2100" b="1" i="1" dirty="0">
              <a:solidFill>
                <a:srgbClr val="6C3116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C2EEC47-5E38-47F5-AD28-D4FFD2A0375A}"/>
              </a:ext>
            </a:extLst>
          </p:cNvPr>
          <p:cNvGrpSpPr/>
          <p:nvPr/>
        </p:nvGrpSpPr>
        <p:grpSpPr>
          <a:xfrm>
            <a:off x="8056543" y="2757646"/>
            <a:ext cx="2103120" cy="833120"/>
            <a:chOff x="7878741" y="2757646"/>
            <a:chExt cx="2103120" cy="83312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5ADE656-8690-4629-8C9D-833EA3E528DB}"/>
                </a:ext>
              </a:extLst>
            </p:cNvPr>
            <p:cNvSpPr/>
            <p:nvPr/>
          </p:nvSpPr>
          <p:spPr>
            <a:xfrm>
              <a:off x="7878741" y="2757646"/>
              <a:ext cx="2103120" cy="833120"/>
            </a:xfrm>
            <a:prstGeom prst="rect">
              <a:avLst/>
            </a:prstGeom>
            <a:solidFill>
              <a:srgbClr val="1B29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l-BE" dirty="0">
                  <a:latin typeface="Arial" panose="020B0604020202020204" pitchFamily="34" charset="0"/>
                  <a:cs typeface="Arial" panose="020B0604020202020204" pitchFamily="34" charset="0"/>
                </a:rPr>
                <a:t>scop3P</a:t>
              </a:r>
              <a:endParaRPr lang="LID4096" dirty="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A13F023-FED2-407E-B906-8533F33BD2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2870" t="12418" r="5984" b="10510"/>
            <a:stretch/>
          </p:blipFill>
          <p:spPr>
            <a:xfrm>
              <a:off x="8797925" y="2832099"/>
              <a:ext cx="1119188" cy="684214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54885B6D-187F-4AEF-82F1-A3F71C8A6F28}"/>
              </a:ext>
            </a:extLst>
          </p:cNvPr>
          <p:cNvSpPr/>
          <p:nvPr/>
        </p:nvSpPr>
        <p:spPr>
          <a:xfrm>
            <a:off x="7776800" y="4107825"/>
            <a:ext cx="25523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6C3116"/>
                </a:solidFill>
              </a:rPr>
              <a:t>iomics.ugent.be/scop3p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E055190-DF82-4591-A043-50958E4412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058" y="2721854"/>
            <a:ext cx="3184058" cy="8431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24037F5-D9CA-4FA9-A86E-E90F9B795A9F}"/>
              </a:ext>
            </a:extLst>
          </p:cNvPr>
          <p:cNvSpPr/>
          <p:nvPr/>
        </p:nvSpPr>
        <p:spPr>
          <a:xfrm>
            <a:off x="4584544" y="4132250"/>
            <a:ext cx="28339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>
                <a:solidFill>
                  <a:schemeClr val="accent5"/>
                </a:solidFill>
              </a:rPr>
              <a:t>1490 </a:t>
            </a:r>
            <a:r>
              <a:rPr lang="en-GB" b="1" i="1" dirty="0" err="1">
                <a:solidFill>
                  <a:schemeClr val="accent5"/>
                </a:solidFill>
              </a:rPr>
              <a:t>UniMod</a:t>
            </a:r>
            <a:r>
              <a:rPr lang="en-GB" b="1" i="1" dirty="0">
                <a:solidFill>
                  <a:schemeClr val="accent5"/>
                </a:solidFill>
              </a:rPr>
              <a:t> modifications</a:t>
            </a:r>
          </a:p>
          <a:p>
            <a:r>
              <a:rPr lang="en-GB" b="1" i="1" dirty="0">
                <a:solidFill>
                  <a:schemeClr val="accent5"/>
                </a:solidFill>
              </a:rPr>
              <a:t>all possible AA mutations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4D75FFA-C5C3-4239-A676-6CBFEF09EFDD}"/>
              </a:ext>
            </a:extLst>
          </p:cNvPr>
          <p:cNvSpPr txBox="1"/>
          <p:nvPr/>
        </p:nvSpPr>
        <p:spPr>
          <a:xfrm>
            <a:off x="425505" y="6385221"/>
            <a:ext cx="36845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Calibri"/>
              </a:rPr>
              <a:t>https://iomics.ugent.be/scop3p</a:t>
            </a:r>
          </a:p>
          <a:p>
            <a:r>
              <a:rPr lang="en-GB" sz="1400" dirty="0">
                <a:latin typeface="Calibri"/>
              </a:rPr>
              <a:t>Ramasamy, Journal of Proteome Research, 2020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D2EC74C-811F-4EE6-B233-54A4EB2C2F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6028" y="6438351"/>
            <a:ext cx="786452" cy="47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603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7B6F7-AAC1-4A1A-BB88-7D511AC02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Scop3PTM integrates protein information at the residue level from a variety of resources</a:t>
            </a:r>
            <a:endParaRPr lang="LID4096" dirty="0"/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954A4895-EE9F-4A54-A9B2-48F7F49D2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254" y="1956378"/>
            <a:ext cx="10633492" cy="435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1904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505" y="64736"/>
            <a:ext cx="11672085" cy="13255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GB" dirty="0"/>
              <a:t>Scop3P shows these results interactively on the web,</a:t>
            </a:r>
            <a:br>
              <a:rPr lang="en-GB" dirty="0"/>
            </a:br>
            <a:r>
              <a:rPr lang="en-GB" dirty="0"/>
              <a:t>and presents REST APIs for 3</a:t>
            </a:r>
            <a:r>
              <a:rPr lang="en-GB" baseline="30000" dirty="0"/>
              <a:t>rd</a:t>
            </a:r>
            <a:r>
              <a:rPr lang="en-GB" dirty="0"/>
              <a:t> party re-use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6702B2F-4F1F-491B-B5BE-0DF72A9A940A}"/>
              </a:ext>
            </a:extLst>
          </p:cNvPr>
          <p:cNvGrpSpPr/>
          <p:nvPr/>
        </p:nvGrpSpPr>
        <p:grpSpPr>
          <a:xfrm>
            <a:off x="6579730" y="1451417"/>
            <a:ext cx="5532577" cy="4557498"/>
            <a:chOff x="2860252" y="1527061"/>
            <a:chExt cx="6471496" cy="533093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3FC2D5B-8CB0-4959-8CAD-E57168C9F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8F9FA"/>
                </a:clrFrom>
                <a:clrTo>
                  <a:srgbClr val="F8F9FA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60252" y="1527061"/>
              <a:ext cx="6471496" cy="5330939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5F24BE6-DD03-4D09-90BF-F22638679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868561" y="2858667"/>
              <a:ext cx="3240899" cy="1478796"/>
            </a:xfrm>
            <a:prstGeom prst="rect">
              <a:avLst/>
            </a:prstGeom>
          </p:spPr>
        </p:pic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C733EAA-F630-47B3-A489-566F5E8032AF}"/>
                </a:ext>
              </a:extLst>
            </p:cNvPr>
            <p:cNvCxnSpPr/>
            <p:nvPr/>
          </p:nvCxnSpPr>
          <p:spPr>
            <a:xfrm flipH="1">
              <a:off x="3909060" y="2263140"/>
              <a:ext cx="1165860" cy="89916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FE91495-F800-4BC2-96EA-B297062FD6DC}"/>
                </a:ext>
              </a:extLst>
            </p:cNvPr>
            <p:cNvCxnSpPr>
              <a:cxnSpLocks/>
            </p:cNvCxnSpPr>
            <p:nvPr/>
          </p:nvCxnSpPr>
          <p:spPr>
            <a:xfrm>
              <a:off x="5844540" y="2289500"/>
              <a:ext cx="1264920" cy="872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47C9C302-C494-4231-A734-2046787CD3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831" r="20197"/>
          <a:stretch/>
        </p:blipFill>
        <p:spPr>
          <a:xfrm>
            <a:off x="1378771" y="3273508"/>
            <a:ext cx="3499923" cy="323072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CA0737C-185B-4177-B4CD-F08603F0E0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919" y="1427459"/>
            <a:ext cx="5658831" cy="184604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3BC628E-A544-4D80-830C-304C8EE68C88}"/>
              </a:ext>
            </a:extLst>
          </p:cNvPr>
          <p:cNvSpPr txBox="1"/>
          <p:nvPr/>
        </p:nvSpPr>
        <p:spPr>
          <a:xfrm>
            <a:off x="425505" y="6385221"/>
            <a:ext cx="36845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Calibri"/>
              </a:rPr>
              <a:t>https://iomics.ugent.be/scop3p</a:t>
            </a:r>
          </a:p>
          <a:p>
            <a:r>
              <a:rPr lang="en-GB" sz="1400" dirty="0">
                <a:latin typeface="Calibri"/>
              </a:rPr>
              <a:t>Ramasamy, Journal of Proteome Research, 2020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5E8775-3693-4629-A988-0851CE7936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6028" y="6438351"/>
            <a:ext cx="786452" cy="47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6706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CF0C2-1488-46F7-A1BB-8F35AA1A2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Closing the circle, Scop3P itself becomes</a:t>
            </a:r>
            <a:br>
              <a:rPr lang="en-GB" dirty="0"/>
            </a:br>
            <a:r>
              <a:rPr lang="en-GB" dirty="0"/>
              <a:t>a resource for use and re-use by others!</a:t>
            </a:r>
            <a:endParaRPr lang="LID4096" dirty="0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9A528364-9125-488F-AA73-10F5E4D2E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334" y="1809848"/>
            <a:ext cx="10833598" cy="475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5854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C1506-5E6C-405A-9356-18EB655AB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And we are now running ionbot on all human spectra</a:t>
            </a:r>
            <a:br>
              <a:rPr lang="en-GB" dirty="0"/>
            </a:br>
            <a:r>
              <a:rPr lang="en-GB" dirty="0"/>
              <a:t>contained in the PRIDE database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C4D685-A3B2-4529-A0FF-58A507C7B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6785" y="2253251"/>
            <a:ext cx="3175225" cy="227426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BB0F04D-8AEF-484B-A546-A4B24B204280}"/>
              </a:ext>
            </a:extLst>
          </p:cNvPr>
          <p:cNvSpPr/>
          <p:nvPr/>
        </p:nvSpPr>
        <p:spPr>
          <a:xfrm>
            <a:off x="1180994" y="5624955"/>
            <a:ext cx="24932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25 314 RAW files</a:t>
            </a:r>
          </a:p>
          <a:p>
            <a:r>
              <a:rPr lang="en-GB" b="1" dirty="0">
                <a:solidFill>
                  <a:schemeClr val="accent1"/>
                </a:solidFill>
              </a:rPr>
              <a:t>1 </a:t>
            </a:r>
            <a:r>
              <a:rPr lang="en-GB" b="1" i="1" dirty="0">
                <a:solidFill>
                  <a:schemeClr val="accent1"/>
                </a:solidFill>
              </a:rPr>
              <a:t>billion</a:t>
            </a:r>
            <a:r>
              <a:rPr lang="en-GB" b="1" dirty="0">
                <a:solidFill>
                  <a:schemeClr val="accent1"/>
                </a:solidFill>
              </a:rPr>
              <a:t> spectra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CD204AEB-B533-4C19-A0EB-B52C10154C3C}"/>
              </a:ext>
            </a:extLst>
          </p:cNvPr>
          <p:cNvSpPr/>
          <p:nvPr/>
        </p:nvSpPr>
        <p:spPr>
          <a:xfrm>
            <a:off x="3889998" y="3250025"/>
            <a:ext cx="927378" cy="2969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0A3E8A48-DE48-43AF-84EE-0FC8DACD34C0}"/>
              </a:ext>
            </a:extLst>
          </p:cNvPr>
          <p:cNvSpPr/>
          <p:nvPr/>
        </p:nvSpPr>
        <p:spPr>
          <a:xfrm>
            <a:off x="7066262" y="3250025"/>
            <a:ext cx="927378" cy="296903"/>
          </a:xfrm>
          <a:prstGeom prst="rightArrow">
            <a:avLst/>
          </a:prstGeom>
          <a:solidFill>
            <a:srgbClr val="1B2944"/>
          </a:solidFill>
          <a:ln>
            <a:solidFill>
              <a:srgbClr val="1B29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8F2B4A4-1E9F-47B3-80A4-F21E62A30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02" y="1910440"/>
            <a:ext cx="3235576" cy="85684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F3B2FD5-525C-4653-9517-F38A1ED58E5A}"/>
              </a:ext>
            </a:extLst>
          </p:cNvPr>
          <p:cNvSpPr/>
          <p:nvPr/>
        </p:nvSpPr>
        <p:spPr>
          <a:xfrm>
            <a:off x="4584544" y="4501196"/>
            <a:ext cx="28339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>
                <a:solidFill>
                  <a:schemeClr val="accent5"/>
                </a:solidFill>
              </a:rPr>
              <a:t>1490 </a:t>
            </a:r>
            <a:r>
              <a:rPr lang="en-GB" b="1" i="1" dirty="0" err="1">
                <a:solidFill>
                  <a:schemeClr val="accent5"/>
                </a:solidFill>
              </a:rPr>
              <a:t>UniMod</a:t>
            </a:r>
            <a:r>
              <a:rPr lang="en-GB" b="1" i="1" dirty="0">
                <a:solidFill>
                  <a:schemeClr val="accent5"/>
                </a:solidFill>
              </a:rPr>
              <a:t> modifications</a:t>
            </a:r>
          </a:p>
          <a:p>
            <a:r>
              <a:rPr lang="en-GB" b="1" i="1" dirty="0">
                <a:solidFill>
                  <a:schemeClr val="accent5"/>
                </a:solidFill>
              </a:rPr>
              <a:t>all possible AA mutations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400BBF-F718-48F2-84DE-A4A5CFE3D0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898" y="1782711"/>
            <a:ext cx="680015" cy="122594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0EF08C2-B1DB-400B-8075-BC09C7D1D63E}"/>
              </a:ext>
            </a:extLst>
          </p:cNvPr>
          <p:cNvGrpSpPr/>
          <p:nvPr/>
        </p:nvGrpSpPr>
        <p:grpSpPr>
          <a:xfrm>
            <a:off x="774286" y="2864708"/>
            <a:ext cx="2901757" cy="2687342"/>
            <a:chOff x="774286" y="2754706"/>
            <a:chExt cx="2901757" cy="268734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7C3CB86-AEE9-42DD-9FE9-B5328460C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4286" y="2754706"/>
              <a:ext cx="2901757" cy="2687342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5EA72C2-FE32-4797-8AEA-58A2A4A215A0}"/>
                </a:ext>
              </a:extLst>
            </p:cNvPr>
            <p:cNvSpPr/>
            <p:nvPr/>
          </p:nvSpPr>
          <p:spPr>
            <a:xfrm>
              <a:off x="3441700" y="2755900"/>
              <a:ext cx="232593" cy="196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4DA1BB7D-D868-46B3-B193-68140BA7574C}"/>
              </a:ext>
            </a:extLst>
          </p:cNvPr>
          <p:cNvSpPr txBox="1"/>
          <p:nvPr/>
        </p:nvSpPr>
        <p:spPr>
          <a:xfrm>
            <a:off x="7993640" y="2574776"/>
            <a:ext cx="40684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620000" algn="dec"/>
              </a:tabLst>
            </a:pPr>
            <a:r>
              <a:rPr lang="en-GB" sz="20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215,046,444  PSMs</a:t>
            </a:r>
          </a:p>
          <a:p>
            <a:pPr>
              <a:tabLst>
                <a:tab pos="1620000" algn="dec"/>
              </a:tabLst>
            </a:pPr>
            <a:r>
              <a:rPr lang="en-GB" sz="20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742,422  unique peptides</a:t>
            </a:r>
          </a:p>
          <a:p>
            <a:pPr>
              <a:tabLst>
                <a:tab pos="1620000" algn="dec"/>
              </a:tabLst>
            </a:pPr>
            <a:r>
              <a:rPr lang="en-GB" sz="20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20,246  proteins</a:t>
            </a:r>
          </a:p>
          <a:p>
            <a:pPr>
              <a:tabLst>
                <a:tab pos="1620000" algn="dec"/>
              </a:tabLst>
            </a:pPr>
            <a:r>
              <a:rPr lang="en-GB" sz="20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444  modifications</a:t>
            </a:r>
          </a:p>
          <a:p>
            <a:pPr>
              <a:tabLst>
                <a:tab pos="1620000" algn="dec"/>
              </a:tabLst>
            </a:pPr>
            <a:r>
              <a:rPr lang="en-GB" sz="20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4,869,660  modified residues</a:t>
            </a:r>
            <a:endParaRPr lang="LID4096" sz="2000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696FD46-6F3F-4D51-BC40-AAC5712391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6028" y="6438351"/>
            <a:ext cx="786452" cy="47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2297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0B741-AD13-48FD-8B43-88FF3DA30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506" y="64736"/>
            <a:ext cx="11113736" cy="1325563"/>
          </a:xfrm>
        </p:spPr>
        <p:txBody>
          <a:bodyPr>
            <a:noAutofit/>
          </a:bodyPr>
          <a:lstStyle/>
          <a:p>
            <a:r>
              <a:rPr lang="en-GB" dirty="0"/>
              <a:t>Scop3PTM will become a proteome-wide</a:t>
            </a:r>
            <a:br>
              <a:rPr lang="en-GB" dirty="0"/>
            </a:br>
            <a:r>
              <a:rPr lang="en-GB" dirty="0"/>
              <a:t>PTM detection knowledgebase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945818-4412-4AAC-9978-BB667DF410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/>
            <a:alphaModFix/>
          </a:blip>
          <a:srcRect l="5101" t="27254" r="2478" b="5175"/>
          <a:stretch/>
        </p:blipFill>
        <p:spPr>
          <a:xfrm>
            <a:off x="537483" y="1615925"/>
            <a:ext cx="7290023" cy="23781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8449506-0C26-4BFC-B811-B03229CAE796}"/>
              </a:ext>
            </a:extLst>
          </p:cNvPr>
          <p:cNvGrpSpPr/>
          <p:nvPr/>
        </p:nvGrpSpPr>
        <p:grpSpPr>
          <a:xfrm>
            <a:off x="7880396" y="1476550"/>
            <a:ext cx="3853381" cy="3174249"/>
            <a:chOff x="2860252" y="1527061"/>
            <a:chExt cx="6471496" cy="533093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9921538-A95E-4A8E-9B2E-80EF67AF4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8F9FA"/>
                </a:clrFrom>
                <a:clrTo>
                  <a:srgbClr val="F8F9FA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60252" y="1527061"/>
              <a:ext cx="6471496" cy="533093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32912A8-811A-4841-A4E7-46BFC4A3C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868561" y="2858667"/>
              <a:ext cx="3240899" cy="1478796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DFB4D64-BFDC-4D4F-9678-D1088659BDED}"/>
                </a:ext>
              </a:extLst>
            </p:cNvPr>
            <p:cNvCxnSpPr/>
            <p:nvPr/>
          </p:nvCxnSpPr>
          <p:spPr>
            <a:xfrm flipH="1">
              <a:off x="3909060" y="2263140"/>
              <a:ext cx="1165860" cy="89916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0C9BCA6-1D90-4C96-9F5C-6AB9A528BB4D}"/>
                </a:ext>
              </a:extLst>
            </p:cNvPr>
            <p:cNvCxnSpPr>
              <a:cxnSpLocks/>
            </p:cNvCxnSpPr>
            <p:nvPr/>
          </p:nvCxnSpPr>
          <p:spPr>
            <a:xfrm>
              <a:off x="5844540" y="2289500"/>
              <a:ext cx="1264920" cy="872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DFDFF75-672F-4C54-AA2E-2EB4285D9FA3}"/>
              </a:ext>
            </a:extLst>
          </p:cNvPr>
          <p:cNvGrpSpPr/>
          <p:nvPr/>
        </p:nvGrpSpPr>
        <p:grpSpPr>
          <a:xfrm>
            <a:off x="5002694" y="4424938"/>
            <a:ext cx="6244181" cy="2067916"/>
            <a:chOff x="4544997" y="4854065"/>
            <a:chExt cx="4830629" cy="159978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44C8150-872D-4E61-A790-262F14593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44997" y="4877979"/>
              <a:ext cx="4830629" cy="157586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DFA19DB-89A3-452A-A19D-83CEC2BAAC3A}"/>
                </a:ext>
              </a:extLst>
            </p:cNvPr>
            <p:cNvSpPr txBox="1"/>
            <p:nvPr/>
          </p:nvSpPr>
          <p:spPr>
            <a:xfrm>
              <a:off x="4544997" y="4854065"/>
              <a:ext cx="440335" cy="2293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750" b="1" dirty="0"/>
                <a:t>PTM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100ADAE-FE75-4FDF-95A5-9DE5033DDC0F}"/>
              </a:ext>
            </a:extLst>
          </p:cNvPr>
          <p:cNvGrpSpPr/>
          <p:nvPr/>
        </p:nvGrpSpPr>
        <p:grpSpPr>
          <a:xfrm>
            <a:off x="1208536" y="4206554"/>
            <a:ext cx="2794606" cy="2579655"/>
            <a:chOff x="1309851" y="4626799"/>
            <a:chExt cx="2417117" cy="22312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85B359F-3DD3-4862-B1A3-3C190D8082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1831" r="20197"/>
            <a:stretch/>
          </p:blipFill>
          <p:spPr>
            <a:xfrm>
              <a:off x="1309851" y="4626799"/>
              <a:ext cx="2417117" cy="2231201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E84704F-E2F4-4DBE-9525-F1515DBD9636}"/>
                </a:ext>
              </a:extLst>
            </p:cNvPr>
            <p:cNvSpPr/>
            <p:nvPr/>
          </p:nvSpPr>
          <p:spPr>
            <a:xfrm>
              <a:off x="2623421" y="5373596"/>
              <a:ext cx="148848" cy="148848"/>
            </a:xfrm>
            <a:prstGeom prst="ellipse">
              <a:avLst/>
            </a:prstGeom>
            <a:solidFill>
              <a:srgbClr val="009933">
                <a:alpha val="50000"/>
              </a:srgbClr>
            </a:solidFill>
            <a:ln>
              <a:noFill/>
            </a:ln>
            <a:effectLst>
              <a:glow rad="63500">
                <a:srgbClr val="009933">
                  <a:alpha val="40000"/>
                </a:srgbClr>
              </a:glo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A07111D-3B55-4EE6-9362-0ABF5334A733}"/>
                </a:ext>
              </a:extLst>
            </p:cNvPr>
            <p:cNvSpPr/>
            <p:nvPr/>
          </p:nvSpPr>
          <p:spPr>
            <a:xfrm>
              <a:off x="2746828" y="5425525"/>
              <a:ext cx="148848" cy="148848"/>
            </a:xfrm>
            <a:prstGeom prst="ellipse">
              <a:avLst/>
            </a:prstGeom>
            <a:solidFill>
              <a:srgbClr val="009933">
                <a:alpha val="50000"/>
              </a:srgbClr>
            </a:solidFill>
            <a:ln>
              <a:noFill/>
            </a:ln>
            <a:effectLst>
              <a:glow rad="63500">
                <a:srgbClr val="009933">
                  <a:alpha val="40000"/>
                </a:srgbClr>
              </a:glo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309BBF6-522E-4C4C-B252-224AAA37B440}"/>
                </a:ext>
              </a:extLst>
            </p:cNvPr>
            <p:cNvSpPr/>
            <p:nvPr/>
          </p:nvSpPr>
          <p:spPr>
            <a:xfrm>
              <a:off x="2308413" y="5949651"/>
              <a:ext cx="148848" cy="148848"/>
            </a:xfrm>
            <a:prstGeom prst="ellipse">
              <a:avLst/>
            </a:prstGeom>
            <a:solidFill>
              <a:srgbClr val="FF6600">
                <a:alpha val="50196"/>
              </a:srgbClr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1D77C09-0FD3-44B6-B3C8-98B32452A6A3}"/>
                </a:ext>
              </a:extLst>
            </p:cNvPr>
            <p:cNvSpPr/>
            <p:nvPr/>
          </p:nvSpPr>
          <p:spPr>
            <a:xfrm>
              <a:off x="2371727" y="6055180"/>
              <a:ext cx="167367" cy="159204"/>
            </a:xfrm>
            <a:prstGeom prst="ellipse">
              <a:avLst/>
            </a:prstGeom>
            <a:solidFill>
              <a:srgbClr val="FF6600">
                <a:alpha val="50196"/>
              </a:srgbClr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1479F2A-BE74-4544-9981-6B02EE00A1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6028" y="6438351"/>
            <a:ext cx="786452" cy="47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037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EC44026-1613-4494-B77E-601B08946F6E}"/>
              </a:ext>
            </a:extLst>
          </p:cNvPr>
          <p:cNvSpPr txBox="1"/>
          <p:nvPr/>
        </p:nvSpPr>
        <p:spPr>
          <a:xfrm>
            <a:off x="497131" y="1246540"/>
            <a:ext cx="11531218" cy="6480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GB" sz="3500" b="1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Why should we be re-using data?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6B0CAF-50E4-4FCF-8216-027797A95D42}"/>
              </a:ext>
            </a:extLst>
          </p:cNvPr>
          <p:cNvSpPr txBox="1"/>
          <p:nvPr/>
        </p:nvSpPr>
        <p:spPr>
          <a:xfrm>
            <a:off x="497131" y="2562222"/>
            <a:ext cx="10945452" cy="6480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GB" sz="3500" b="1" dirty="0">
                <a:solidFill>
                  <a:schemeClr val="bg1">
                    <a:lumMod val="85000"/>
                  </a:schemeClr>
                </a:solidFill>
              </a:rPr>
              <a:t>Four types of (proteomics) data re-use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748F93-075B-4B8B-8319-B61D7D4696CF}"/>
              </a:ext>
            </a:extLst>
          </p:cNvPr>
          <p:cNvSpPr txBox="1"/>
          <p:nvPr/>
        </p:nvSpPr>
        <p:spPr>
          <a:xfrm>
            <a:off x="497131" y="3877904"/>
            <a:ext cx="10945452" cy="6480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GB" sz="3500" b="1" dirty="0">
                <a:solidFill>
                  <a:schemeClr val="bg1">
                    <a:lumMod val="85000"/>
                  </a:schemeClr>
                </a:solidFill>
              </a:rPr>
              <a:t>Unbiased proteome-wide (PT)M discovery as example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EDA955-944D-4C81-8AB8-F5A8E95C9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6028" y="6438351"/>
            <a:ext cx="786452" cy="4755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2BB89E-CD51-4DB7-9166-3CE97A7F979D}"/>
              </a:ext>
            </a:extLst>
          </p:cNvPr>
          <p:cNvSpPr txBox="1"/>
          <p:nvPr/>
        </p:nvSpPr>
        <p:spPr>
          <a:xfrm>
            <a:off x="497131" y="5193586"/>
            <a:ext cx="10945452" cy="6480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GB" sz="3500" b="1" dirty="0">
                <a:solidFill>
                  <a:schemeClr val="accent1"/>
                </a:solidFill>
              </a:rPr>
              <a:t>A subject of sociological study</a:t>
            </a:r>
          </a:p>
        </p:txBody>
      </p:sp>
    </p:spTree>
    <p:extLst>
      <p:ext uri="{BB962C8B-B14F-4D97-AF65-F5344CB8AC3E}">
        <p14:creationId xmlns:p14="http://schemas.microsoft.com/office/powerpoint/2010/main" val="2077487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EC44026-1613-4494-B77E-601B08946F6E}"/>
              </a:ext>
            </a:extLst>
          </p:cNvPr>
          <p:cNvSpPr txBox="1"/>
          <p:nvPr/>
        </p:nvSpPr>
        <p:spPr>
          <a:xfrm>
            <a:off x="497131" y="1246540"/>
            <a:ext cx="11531218" cy="6480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GB" sz="3500" b="1" dirty="0">
                <a:solidFill>
                  <a:schemeClr val="accent1"/>
                </a:solidFill>
                <a:latin typeface="+mj-lt"/>
              </a:rPr>
              <a:t>Why should we be re-using data?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6B0CAF-50E4-4FCF-8216-027797A95D42}"/>
              </a:ext>
            </a:extLst>
          </p:cNvPr>
          <p:cNvSpPr txBox="1"/>
          <p:nvPr/>
        </p:nvSpPr>
        <p:spPr>
          <a:xfrm>
            <a:off x="497131" y="2562222"/>
            <a:ext cx="10945452" cy="6480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GB" sz="3500" b="1" dirty="0">
                <a:solidFill>
                  <a:schemeClr val="accent1"/>
                </a:solidFill>
              </a:rPr>
              <a:t>Four types of (proteomics) data re-use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748F93-075B-4B8B-8319-B61D7D4696CF}"/>
              </a:ext>
            </a:extLst>
          </p:cNvPr>
          <p:cNvSpPr txBox="1"/>
          <p:nvPr/>
        </p:nvSpPr>
        <p:spPr>
          <a:xfrm>
            <a:off x="497131" y="3877904"/>
            <a:ext cx="10945452" cy="6480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GB" sz="3500" b="1" dirty="0">
                <a:solidFill>
                  <a:schemeClr val="accent1"/>
                </a:solidFill>
              </a:rPr>
              <a:t>Unbiased proteome-wide (PT)M discovery as example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EDA955-944D-4C81-8AB8-F5A8E95C9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6028" y="6438351"/>
            <a:ext cx="786452" cy="4755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2BB89E-CD51-4DB7-9166-3CE97A7F979D}"/>
              </a:ext>
            </a:extLst>
          </p:cNvPr>
          <p:cNvSpPr txBox="1"/>
          <p:nvPr/>
        </p:nvSpPr>
        <p:spPr>
          <a:xfrm>
            <a:off x="497131" y="5193586"/>
            <a:ext cx="10945452" cy="6480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GB" sz="3500" b="1" dirty="0">
                <a:solidFill>
                  <a:schemeClr val="accent1"/>
                </a:solidFill>
              </a:rPr>
              <a:t>A subject of sociological study</a:t>
            </a:r>
          </a:p>
        </p:txBody>
      </p:sp>
    </p:spTree>
    <p:extLst>
      <p:ext uri="{BB962C8B-B14F-4D97-AF65-F5344CB8AC3E}">
        <p14:creationId xmlns:p14="http://schemas.microsoft.com/office/powerpoint/2010/main" val="10833799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07D58-4A88-4405-B312-5E19A4604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sociological take on work of my group</a:t>
            </a:r>
            <a:br>
              <a:rPr lang="en-GB" dirty="0"/>
            </a:br>
            <a:r>
              <a:rPr lang="en-GB" dirty="0"/>
              <a:t>highlights the key benefits of open science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098D0E-38AD-4A03-AA8B-F53F50E9EDEF}"/>
              </a:ext>
            </a:extLst>
          </p:cNvPr>
          <p:cNvSpPr txBox="1">
            <a:spLocks/>
          </p:cNvSpPr>
          <p:nvPr/>
        </p:nvSpPr>
        <p:spPr>
          <a:xfrm>
            <a:off x="457200" y="2214880"/>
            <a:ext cx="10889086" cy="425166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B2944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rgbClr val="1B2944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B2944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B2944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B2944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 sz="2600" dirty="0">
                <a:solidFill>
                  <a:schemeClr val="accent3"/>
                </a:solidFill>
              </a:rPr>
              <a:t>“This desire to reactivate data is widespread, and </a:t>
            </a:r>
            <a:r>
              <a:rPr lang="en-US" sz="2600" dirty="0" err="1">
                <a:solidFill>
                  <a:schemeClr val="accent3"/>
                </a:solidFill>
              </a:rPr>
              <a:t>Klie</a:t>
            </a:r>
            <a:r>
              <a:rPr lang="en-US" sz="2600" dirty="0">
                <a:solidFill>
                  <a:schemeClr val="accent3"/>
                </a:solidFill>
              </a:rPr>
              <a:t> et al. are not alone in wanting to show that ‘far from being places where data goes to die’ (</a:t>
            </a:r>
            <a:r>
              <a:rPr lang="en-US" sz="2600" dirty="0" err="1">
                <a:solidFill>
                  <a:schemeClr val="accent3"/>
                </a:solidFill>
              </a:rPr>
              <a:t>Klie</a:t>
            </a:r>
            <a:r>
              <a:rPr lang="en-US" sz="2600" dirty="0">
                <a:solidFill>
                  <a:schemeClr val="accent3"/>
                </a:solidFill>
              </a:rPr>
              <a:t> et al., 2007: 190), </a:t>
            </a:r>
            <a:r>
              <a:rPr lang="en-US" sz="2600" b="1" dirty="0">
                <a:solidFill>
                  <a:schemeClr val="accent3"/>
                </a:solidFill>
              </a:rPr>
              <a:t>such data collections can be mined for valuable information that could not be obtained in any other way</a:t>
            </a:r>
            <a:r>
              <a:rPr lang="en-US" sz="2600" dirty="0">
                <a:solidFill>
                  <a:schemeClr val="accent3"/>
                </a:solidFill>
              </a:rPr>
              <a:t>.”</a:t>
            </a:r>
            <a:endParaRPr lang="nl-BE" sz="2600" dirty="0">
              <a:solidFill>
                <a:schemeClr val="accent3"/>
              </a:solidFill>
            </a:endParaRPr>
          </a:p>
          <a:p>
            <a:pPr marL="0" indent="0">
              <a:spcBef>
                <a:spcPts val="120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nl-BE" sz="2600" dirty="0">
                <a:solidFill>
                  <a:schemeClr val="accent1"/>
                </a:solidFill>
              </a:rPr>
              <a:t>“</a:t>
            </a:r>
            <a:r>
              <a:rPr lang="en-US" sz="2600" dirty="0">
                <a:solidFill>
                  <a:schemeClr val="accent1"/>
                </a:solidFill>
              </a:rPr>
              <a:t>In attempting to </a:t>
            </a:r>
            <a:r>
              <a:rPr lang="en-US" sz="2600" b="1" dirty="0">
                <a:solidFill>
                  <a:schemeClr val="accent1"/>
                </a:solidFill>
              </a:rPr>
              <a:t>reactivate sedimented data </a:t>
            </a:r>
            <a:r>
              <a:rPr lang="en-US" sz="2600" dirty="0">
                <a:solidFill>
                  <a:schemeClr val="accent1"/>
                </a:solidFill>
              </a:rPr>
              <a:t>in order to enable its re-use, their first step was ...</a:t>
            </a:r>
            <a:r>
              <a:rPr lang="nl-BE" sz="2600" dirty="0">
                <a:solidFill>
                  <a:schemeClr val="accent1"/>
                </a:solidFill>
              </a:rPr>
              <a:t>”</a:t>
            </a:r>
          </a:p>
          <a:p>
            <a:pPr marL="0" indent="0">
              <a:spcBef>
                <a:spcPts val="120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 sz="2600" dirty="0">
                <a:solidFill>
                  <a:schemeClr val="accent3"/>
                </a:solidFill>
              </a:rPr>
              <a:t>"... they are experiments in seeing, in furnishing ways of seeing how data on proteins could become re-usable, could be reactivated as </a:t>
            </a:r>
            <a:r>
              <a:rPr lang="en-US" sz="2600" b="1" dirty="0">
                <a:solidFill>
                  <a:schemeClr val="accent3"/>
                </a:solidFill>
              </a:rPr>
              <a:t>collective property rather than the by-product of publication</a:t>
            </a:r>
            <a:r>
              <a:rPr lang="en-US" sz="2600" dirty="0">
                <a:solidFill>
                  <a:schemeClr val="accent3"/>
                </a:solidFill>
              </a:rPr>
              <a:t>."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31F4F0-D40B-4DE3-9784-9124291D4456}"/>
              </a:ext>
            </a:extLst>
          </p:cNvPr>
          <p:cNvSpPr txBox="1"/>
          <p:nvPr/>
        </p:nvSpPr>
        <p:spPr>
          <a:xfrm>
            <a:off x="457200" y="6579143"/>
            <a:ext cx="4419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BE" sz="1400" dirty="0">
                <a:latin typeface="+mj-lt"/>
              </a:rPr>
              <a:t>Mackenzie and McNally, </a:t>
            </a:r>
            <a:r>
              <a:rPr lang="nl-BE" sz="1400" i="1" dirty="0">
                <a:latin typeface="+mj-lt"/>
              </a:rPr>
              <a:t>Theory, Culture and Society</a:t>
            </a:r>
            <a:r>
              <a:rPr lang="nl-BE" sz="1400" dirty="0">
                <a:latin typeface="+mj-lt"/>
              </a:rPr>
              <a:t>, 2013</a:t>
            </a:r>
          </a:p>
        </p:txBody>
      </p:sp>
    </p:spTree>
    <p:extLst>
      <p:ext uri="{BB962C8B-B14F-4D97-AF65-F5344CB8AC3E}">
        <p14:creationId xmlns:p14="http://schemas.microsoft.com/office/powerpoint/2010/main" val="32580508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DDFCED-CC64-47A6-9207-96CACEAC5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792" y="802640"/>
            <a:ext cx="11478416" cy="3820160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D173E4A6-27E8-4420-888F-5C5E46D09C19}"/>
              </a:ext>
            </a:extLst>
          </p:cNvPr>
          <p:cNvSpPr txBox="1"/>
          <p:nvPr/>
        </p:nvSpPr>
        <p:spPr>
          <a:xfrm>
            <a:off x="4583278" y="4720415"/>
            <a:ext cx="30254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l-NL"/>
            </a:defPPr>
            <a:lvl1pPr algn="ctr" rtl="0" fontAlgn="base">
              <a:spcBef>
                <a:spcPct val="20000"/>
              </a:spcBef>
              <a:spcAft>
                <a:spcPct val="0"/>
              </a:spcAft>
              <a:defRPr sz="220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20000"/>
              </a:spcBef>
              <a:spcAft>
                <a:spcPct val="0"/>
              </a:spcAft>
              <a:defRPr sz="220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20000"/>
              </a:spcBef>
              <a:spcAft>
                <a:spcPct val="0"/>
              </a:spcAft>
              <a:defRPr sz="220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20000"/>
              </a:spcBef>
              <a:spcAft>
                <a:spcPct val="0"/>
              </a:spcAft>
              <a:defRPr sz="220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20000"/>
              </a:spcBef>
              <a:spcAft>
                <a:spcPct val="0"/>
              </a:spcAft>
              <a:defRPr sz="220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20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20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20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20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l"/>
            <a:r>
              <a:rPr lang="en-GB" sz="1600" dirty="0">
                <a:solidFill>
                  <a:schemeClr val="accent1"/>
                </a:solidFill>
                <a:latin typeface="+mj-lt"/>
              </a:rPr>
              <a:t>Gift shop at Chester Cathedral, UK</a:t>
            </a:r>
          </a:p>
        </p:txBody>
      </p:sp>
    </p:spTree>
    <p:extLst>
      <p:ext uri="{BB962C8B-B14F-4D97-AF65-F5344CB8AC3E}">
        <p14:creationId xmlns:p14="http://schemas.microsoft.com/office/powerpoint/2010/main" val="23568242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CAEB15A2-DC00-462E-BCE8-6E182AE182C3}"/>
              </a:ext>
            </a:extLst>
          </p:cNvPr>
          <p:cNvGrpSpPr/>
          <p:nvPr/>
        </p:nvGrpSpPr>
        <p:grpSpPr>
          <a:xfrm>
            <a:off x="8714883" y="1687105"/>
            <a:ext cx="867407" cy="1094127"/>
            <a:chOff x="7146970" y="419633"/>
            <a:chExt cx="867407" cy="1094127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58142241-1E1F-4573-89A9-480744650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6970" y="419633"/>
              <a:ext cx="867407" cy="1080645"/>
            </a:xfrm>
            <a:prstGeom prst="rect">
              <a:avLst/>
            </a:prstGeom>
          </p:spPr>
        </p:pic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C004BBD9-DC2D-4168-8CEC-8810CAA59101}"/>
                </a:ext>
              </a:extLst>
            </p:cNvPr>
            <p:cNvSpPr/>
            <p:nvPr/>
          </p:nvSpPr>
          <p:spPr bwMode="auto">
            <a:xfrm>
              <a:off x="7146970" y="1441752"/>
              <a:ext cx="867406" cy="72008"/>
            </a:xfrm>
            <a:prstGeom prst="rect">
              <a:avLst/>
            </a:prstGeom>
            <a:solidFill>
              <a:schemeClr val="accent1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342900" indent="-342900"/>
              <a:endParaRPr lang="nl-BE">
                <a:solidFill>
                  <a:srgbClr val="003366"/>
                </a:solidFill>
                <a:latin typeface="Tahoma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077699C-A1B6-4A7E-BF30-E86D5434736A}"/>
              </a:ext>
            </a:extLst>
          </p:cNvPr>
          <p:cNvGrpSpPr/>
          <p:nvPr/>
        </p:nvGrpSpPr>
        <p:grpSpPr>
          <a:xfrm>
            <a:off x="820092" y="328711"/>
            <a:ext cx="928572" cy="1118080"/>
            <a:chOff x="466787" y="453828"/>
            <a:chExt cx="864853" cy="1041356"/>
          </a:xfrm>
        </p:grpSpPr>
        <p:pic>
          <p:nvPicPr>
            <p:cNvPr id="62" name="Picture 3">
              <a:extLst>
                <a:ext uri="{FF2B5EF4-FFF2-40B4-BE49-F238E27FC236}">
                  <a16:creationId xmlns:a16="http://schemas.microsoft.com/office/drawing/2014/main" id="{0FF1EFC2-7B82-4909-83C6-F46D0B33C1E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69" r="16198"/>
            <a:stretch/>
          </p:blipFill>
          <p:spPr bwMode="auto">
            <a:xfrm>
              <a:off x="467616" y="453828"/>
              <a:ext cx="864024" cy="991664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B5634A7-2031-4D0C-950C-D8B700013356}"/>
                </a:ext>
              </a:extLst>
            </p:cNvPr>
            <p:cNvSpPr/>
            <p:nvPr/>
          </p:nvSpPr>
          <p:spPr bwMode="auto">
            <a:xfrm>
              <a:off x="466787" y="1423176"/>
              <a:ext cx="864025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342900" indent="-342900"/>
              <a:endParaRPr lang="nl-BE">
                <a:solidFill>
                  <a:srgbClr val="003366"/>
                </a:solidFill>
                <a:latin typeface="Tahoma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7D785B5-D8A3-45C5-9654-76B6FDE02D35}"/>
              </a:ext>
            </a:extLst>
          </p:cNvPr>
          <p:cNvGrpSpPr/>
          <p:nvPr/>
        </p:nvGrpSpPr>
        <p:grpSpPr>
          <a:xfrm>
            <a:off x="3656375" y="382099"/>
            <a:ext cx="843256" cy="1064692"/>
            <a:chOff x="787823" y="1726468"/>
            <a:chExt cx="843256" cy="1064692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C319917F-3C9E-456C-8D41-4BD08F6EFE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034" y="1726468"/>
              <a:ext cx="843044" cy="1050292"/>
            </a:xfrm>
            <a:prstGeom prst="rect">
              <a:avLst/>
            </a:prstGeom>
          </p:spPr>
        </p:pic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E13EEFD-7B4D-4F49-B366-D1F354A14A59}"/>
                </a:ext>
              </a:extLst>
            </p:cNvPr>
            <p:cNvSpPr/>
            <p:nvPr/>
          </p:nvSpPr>
          <p:spPr bwMode="auto">
            <a:xfrm>
              <a:off x="787823" y="2719152"/>
              <a:ext cx="843256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342900" indent="-342900"/>
              <a:endParaRPr lang="nl-BE">
                <a:solidFill>
                  <a:srgbClr val="003366"/>
                </a:solidFill>
                <a:latin typeface="Tahoma" charset="0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8750CB8-7F2D-41DA-ADDE-858D8FBB0303}"/>
              </a:ext>
            </a:extLst>
          </p:cNvPr>
          <p:cNvGrpSpPr/>
          <p:nvPr/>
        </p:nvGrpSpPr>
        <p:grpSpPr>
          <a:xfrm>
            <a:off x="8239126" y="3094481"/>
            <a:ext cx="881002" cy="1089147"/>
            <a:chOff x="6372200" y="2879763"/>
            <a:chExt cx="881002" cy="1089147"/>
          </a:xfrm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BB176274-548A-4303-8310-13BABD6693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74" r="-372" b="1445"/>
            <a:stretch/>
          </p:blipFill>
          <p:spPr>
            <a:xfrm>
              <a:off x="6372200" y="2879763"/>
              <a:ext cx="881002" cy="1073709"/>
            </a:xfrm>
            <a:prstGeom prst="rect">
              <a:avLst/>
            </a:prstGeom>
          </p:spPr>
        </p:pic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5F165774-92C9-4CAF-B1C4-F98B61B7ABE0}"/>
                </a:ext>
              </a:extLst>
            </p:cNvPr>
            <p:cNvSpPr/>
            <p:nvPr/>
          </p:nvSpPr>
          <p:spPr bwMode="auto">
            <a:xfrm>
              <a:off x="6372200" y="3896902"/>
              <a:ext cx="880791" cy="72008"/>
            </a:xfrm>
            <a:prstGeom prst="rect">
              <a:avLst/>
            </a:prstGeom>
            <a:solidFill>
              <a:schemeClr val="accent1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342900" indent="-342900"/>
              <a:endParaRPr lang="nl-BE">
                <a:solidFill>
                  <a:srgbClr val="003366"/>
                </a:solidFill>
                <a:latin typeface="Tahoma" charset="0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6D6C47DE-58B2-417C-90E3-353E7D3119F1}"/>
              </a:ext>
            </a:extLst>
          </p:cNvPr>
          <p:cNvGrpSpPr/>
          <p:nvPr/>
        </p:nvGrpSpPr>
        <p:grpSpPr>
          <a:xfrm>
            <a:off x="5732758" y="1689121"/>
            <a:ext cx="857237" cy="1092111"/>
            <a:chOff x="5260715" y="1667056"/>
            <a:chExt cx="857237" cy="1092111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D7030EEA-0C62-4C7C-8607-7065B19DF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1042" y="1667056"/>
              <a:ext cx="856910" cy="1067567"/>
            </a:xfrm>
            <a:prstGeom prst="rect">
              <a:avLst/>
            </a:prstGeom>
          </p:spPr>
        </p:pic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BB74742F-512F-4CCD-AA57-CF926D5F7CC5}"/>
                </a:ext>
              </a:extLst>
            </p:cNvPr>
            <p:cNvSpPr/>
            <p:nvPr/>
          </p:nvSpPr>
          <p:spPr bwMode="auto">
            <a:xfrm>
              <a:off x="5260715" y="2687159"/>
              <a:ext cx="857121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342900" indent="-342900"/>
              <a:endParaRPr lang="nl-BE">
                <a:solidFill>
                  <a:srgbClr val="003366"/>
                </a:solidFill>
                <a:latin typeface="Tahoma" charset="0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FF5ED79A-2170-4358-8E75-A794C90AF07B}"/>
              </a:ext>
            </a:extLst>
          </p:cNvPr>
          <p:cNvGrpSpPr/>
          <p:nvPr/>
        </p:nvGrpSpPr>
        <p:grpSpPr>
          <a:xfrm>
            <a:off x="6448516" y="361176"/>
            <a:ext cx="871383" cy="1085615"/>
            <a:chOff x="5933861" y="2964495"/>
            <a:chExt cx="871383" cy="1085615"/>
          </a:xfrm>
        </p:grpSpPr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491A16B8-BE8A-49D9-898B-B749B54A77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861" y="2964495"/>
              <a:ext cx="867619" cy="1080909"/>
            </a:xfrm>
            <a:prstGeom prst="rect">
              <a:avLst/>
            </a:prstGeom>
          </p:spPr>
        </p:pic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8C03D806-76E5-4DA9-A89C-5E59F2208ABF}"/>
                </a:ext>
              </a:extLst>
            </p:cNvPr>
            <p:cNvSpPr/>
            <p:nvPr/>
          </p:nvSpPr>
          <p:spPr bwMode="auto">
            <a:xfrm>
              <a:off x="5933861" y="3978102"/>
              <a:ext cx="871383" cy="72008"/>
            </a:xfrm>
            <a:prstGeom prst="rect">
              <a:avLst/>
            </a:prstGeom>
            <a:solidFill>
              <a:schemeClr val="accent1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342900" indent="-342900"/>
              <a:endParaRPr lang="nl-BE" dirty="0">
                <a:solidFill>
                  <a:srgbClr val="003366"/>
                </a:solidFill>
                <a:latin typeface="Tahoma" charset="0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08E8A5B5-AD9D-4E3B-9145-F5450F24D5A1}"/>
              </a:ext>
            </a:extLst>
          </p:cNvPr>
          <p:cNvGrpSpPr/>
          <p:nvPr/>
        </p:nvGrpSpPr>
        <p:grpSpPr>
          <a:xfrm>
            <a:off x="7187155" y="1685107"/>
            <a:ext cx="930568" cy="1096125"/>
            <a:chOff x="6826929" y="1666294"/>
            <a:chExt cx="930568" cy="1096125"/>
          </a:xfrm>
        </p:grpSpPr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94D736F6-3D53-4C66-B2FE-1ACAE77E6F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7508"/>
            <a:stretch/>
          </p:blipFill>
          <p:spPr>
            <a:xfrm>
              <a:off x="6826929" y="1666294"/>
              <a:ext cx="928572" cy="1073173"/>
            </a:xfrm>
            <a:prstGeom prst="rect">
              <a:avLst/>
            </a:prstGeom>
          </p:spPr>
        </p:pic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BA258769-E9C7-4F42-A275-308F78A40698}"/>
                </a:ext>
              </a:extLst>
            </p:cNvPr>
            <p:cNvSpPr/>
            <p:nvPr/>
          </p:nvSpPr>
          <p:spPr bwMode="auto">
            <a:xfrm>
              <a:off x="6828925" y="2690411"/>
              <a:ext cx="92857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BE" sz="2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E7C689F5-3EC9-40AD-9013-5DA7C5110FB9}"/>
              </a:ext>
            </a:extLst>
          </p:cNvPr>
          <p:cNvGrpSpPr/>
          <p:nvPr/>
        </p:nvGrpSpPr>
        <p:grpSpPr>
          <a:xfrm>
            <a:off x="2786093" y="1726342"/>
            <a:ext cx="870932" cy="1054890"/>
            <a:chOff x="5773236" y="2961174"/>
            <a:chExt cx="870932" cy="1054890"/>
          </a:xfrm>
        </p:grpSpPr>
        <p:pic>
          <p:nvPicPr>
            <p:cNvPr id="83" name="Afbeelding 4">
              <a:extLst>
                <a:ext uri="{FF2B5EF4-FFF2-40B4-BE49-F238E27FC236}">
                  <a16:creationId xmlns:a16="http://schemas.microsoft.com/office/drawing/2014/main" id="{78B85C4E-2934-4A9E-9DCA-C6FCE12FA5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7211" b="13791"/>
            <a:stretch/>
          </p:blipFill>
          <p:spPr>
            <a:xfrm>
              <a:off x="5776549" y="2961174"/>
              <a:ext cx="867619" cy="1023835"/>
            </a:xfrm>
            <a:prstGeom prst="rect">
              <a:avLst/>
            </a:prstGeom>
          </p:spPr>
        </p:pic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98893A2C-5174-4185-AF2D-F57B1A9F08B7}"/>
                </a:ext>
              </a:extLst>
            </p:cNvPr>
            <p:cNvSpPr/>
            <p:nvPr/>
          </p:nvSpPr>
          <p:spPr bwMode="auto">
            <a:xfrm>
              <a:off x="5773236" y="3944056"/>
              <a:ext cx="870932" cy="72008"/>
            </a:xfrm>
            <a:prstGeom prst="rect">
              <a:avLst/>
            </a:prstGeom>
            <a:solidFill>
              <a:schemeClr val="accent1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342900" indent="-342900"/>
              <a:endParaRPr lang="nl-BE">
                <a:solidFill>
                  <a:srgbClr val="003366"/>
                </a:solidFill>
                <a:latin typeface="Tahoma" charset="0"/>
              </a:endParaRP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EA8FC323-39EC-4461-9967-915832DC1A1B}"/>
              </a:ext>
            </a:extLst>
          </p:cNvPr>
          <p:cNvGrpSpPr/>
          <p:nvPr/>
        </p:nvGrpSpPr>
        <p:grpSpPr>
          <a:xfrm>
            <a:off x="9576724" y="3051562"/>
            <a:ext cx="874155" cy="1116628"/>
            <a:chOff x="5746287" y="1663533"/>
            <a:chExt cx="874155" cy="1116628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25165AD0-F26B-4657-A17A-E2E6F8B964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748284" y="1663533"/>
              <a:ext cx="872158" cy="1090198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5A366D87-5626-45FD-B653-028D3D130136}"/>
                </a:ext>
              </a:extLst>
            </p:cNvPr>
            <p:cNvSpPr/>
            <p:nvPr/>
          </p:nvSpPr>
          <p:spPr bwMode="auto">
            <a:xfrm>
              <a:off x="5746287" y="2708153"/>
              <a:ext cx="873379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342900" indent="-342900"/>
              <a:endParaRPr lang="nl-BE" dirty="0">
                <a:solidFill>
                  <a:srgbClr val="003366"/>
                </a:solidFill>
                <a:latin typeface="Tahoma" charset="0"/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CFEBFCED-3F02-4ABD-9A6E-AE857BBC6499}"/>
              </a:ext>
            </a:extLst>
          </p:cNvPr>
          <p:cNvGrpSpPr/>
          <p:nvPr/>
        </p:nvGrpSpPr>
        <p:grpSpPr>
          <a:xfrm>
            <a:off x="1284378" y="1733070"/>
            <a:ext cx="904555" cy="1048162"/>
            <a:chOff x="2015173" y="435031"/>
            <a:chExt cx="904555" cy="1048162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3FB006C4-5003-4739-8F61-CDADED8A8E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b="9489"/>
            <a:stretch/>
          </p:blipFill>
          <p:spPr>
            <a:xfrm>
              <a:off x="2015173" y="435031"/>
              <a:ext cx="904555" cy="1023655"/>
            </a:xfrm>
            <a:prstGeom prst="rect">
              <a:avLst/>
            </a:prstGeom>
          </p:spPr>
        </p:pic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01CF57DA-5ED6-4858-A996-B444908BBA02}"/>
                </a:ext>
              </a:extLst>
            </p:cNvPr>
            <p:cNvSpPr/>
            <p:nvPr/>
          </p:nvSpPr>
          <p:spPr bwMode="auto">
            <a:xfrm>
              <a:off x="2015174" y="1411185"/>
              <a:ext cx="90124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BE" sz="2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FCCA7826-C8B6-423D-A28E-C8823182C233}"/>
              </a:ext>
            </a:extLst>
          </p:cNvPr>
          <p:cNvGrpSpPr/>
          <p:nvPr/>
        </p:nvGrpSpPr>
        <p:grpSpPr>
          <a:xfrm>
            <a:off x="4254185" y="1679199"/>
            <a:ext cx="881413" cy="1102033"/>
            <a:chOff x="4185571" y="1658618"/>
            <a:chExt cx="881413" cy="1102033"/>
          </a:xfrm>
        </p:grpSpPr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B0C44909-B6DA-481C-A345-6C17504EE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185572" y="1658618"/>
              <a:ext cx="881412" cy="1102033"/>
            </a:xfrm>
            <a:prstGeom prst="rect">
              <a:avLst/>
            </a:prstGeom>
          </p:spPr>
        </p:pic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9E540EA7-55E9-4DBB-9686-65137DD177C0}"/>
                </a:ext>
              </a:extLst>
            </p:cNvPr>
            <p:cNvSpPr/>
            <p:nvPr/>
          </p:nvSpPr>
          <p:spPr bwMode="auto">
            <a:xfrm>
              <a:off x="4185571" y="2688643"/>
              <a:ext cx="880537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342900" indent="-342900"/>
              <a:endParaRPr lang="nl-BE">
                <a:solidFill>
                  <a:srgbClr val="003366"/>
                </a:solidFill>
                <a:latin typeface="Tahoma" charset="0"/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3D599FB5-7861-43C0-BF72-E8E7AAB58614}"/>
              </a:ext>
            </a:extLst>
          </p:cNvPr>
          <p:cNvGrpSpPr/>
          <p:nvPr/>
        </p:nvGrpSpPr>
        <p:grpSpPr>
          <a:xfrm>
            <a:off x="5031964" y="391485"/>
            <a:ext cx="884219" cy="1055306"/>
            <a:chOff x="9963029" y="3461590"/>
            <a:chExt cx="884219" cy="1055306"/>
          </a:xfrm>
        </p:grpSpPr>
        <p:pic>
          <p:nvPicPr>
            <p:cNvPr id="95" name="Picture 94" descr="A person smiling for the camera&#10;&#10;Description automatically generated">
              <a:extLst>
                <a:ext uri="{FF2B5EF4-FFF2-40B4-BE49-F238E27FC236}">
                  <a16:creationId xmlns:a16="http://schemas.microsoft.com/office/drawing/2014/main" id="{2271ADD7-97D5-4C09-8592-8B37351570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6" b="3111"/>
            <a:stretch/>
          </p:blipFill>
          <p:spPr>
            <a:xfrm>
              <a:off x="9963029" y="3461590"/>
              <a:ext cx="884219" cy="1048162"/>
            </a:xfrm>
            <a:prstGeom prst="rect">
              <a:avLst/>
            </a:prstGeom>
          </p:spPr>
        </p:pic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1D228076-1F1E-452B-8B96-53022267C98F}"/>
                </a:ext>
              </a:extLst>
            </p:cNvPr>
            <p:cNvSpPr/>
            <p:nvPr/>
          </p:nvSpPr>
          <p:spPr bwMode="auto">
            <a:xfrm>
              <a:off x="9963029" y="4444888"/>
              <a:ext cx="880791" cy="72008"/>
            </a:xfrm>
            <a:prstGeom prst="rect">
              <a:avLst/>
            </a:prstGeom>
            <a:solidFill>
              <a:schemeClr val="accent1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342900" indent="-342900"/>
              <a:endParaRPr lang="nl-BE">
                <a:solidFill>
                  <a:srgbClr val="003366"/>
                </a:solidFill>
                <a:latin typeface="Tahoma" charset="0"/>
              </a:endParaRP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58B8C786-92F3-4D13-B9F5-EF7F587E661D}"/>
              </a:ext>
            </a:extLst>
          </p:cNvPr>
          <p:cNvGrpSpPr/>
          <p:nvPr/>
        </p:nvGrpSpPr>
        <p:grpSpPr>
          <a:xfrm>
            <a:off x="3230927" y="3051562"/>
            <a:ext cx="856911" cy="1128444"/>
            <a:chOff x="8541737" y="3119004"/>
            <a:chExt cx="856911" cy="1128444"/>
          </a:xfrm>
        </p:grpSpPr>
        <p:pic>
          <p:nvPicPr>
            <p:cNvPr id="98" name="Picture 97" descr="A person wearing a suit and tie smiling at the camera&#10;&#10;Description automatically generated">
              <a:extLst>
                <a:ext uri="{FF2B5EF4-FFF2-40B4-BE49-F238E27FC236}">
                  <a16:creationId xmlns:a16="http://schemas.microsoft.com/office/drawing/2014/main" id="{09E9BEE9-CE64-46C3-9E4D-51F2E61D3C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53" r="14210"/>
            <a:stretch/>
          </p:blipFill>
          <p:spPr>
            <a:xfrm>
              <a:off x="8541737" y="3119004"/>
              <a:ext cx="856910" cy="1128444"/>
            </a:xfrm>
            <a:prstGeom prst="rect">
              <a:avLst/>
            </a:prstGeom>
          </p:spPr>
        </p:pic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3AEAFCDB-848E-4A04-8559-35974A907843}"/>
                </a:ext>
              </a:extLst>
            </p:cNvPr>
            <p:cNvSpPr/>
            <p:nvPr/>
          </p:nvSpPr>
          <p:spPr bwMode="auto">
            <a:xfrm>
              <a:off x="8541738" y="4175327"/>
              <a:ext cx="856910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342900" indent="-342900"/>
              <a:endParaRPr lang="nl-BE" dirty="0">
                <a:solidFill>
                  <a:srgbClr val="003366"/>
                </a:solidFill>
                <a:latin typeface="Tahoma" charset="0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057F3662-874E-443F-9549-B967218F19EF}"/>
              </a:ext>
            </a:extLst>
          </p:cNvPr>
          <p:cNvGrpSpPr/>
          <p:nvPr/>
        </p:nvGrpSpPr>
        <p:grpSpPr>
          <a:xfrm>
            <a:off x="10705841" y="314755"/>
            <a:ext cx="856911" cy="1132036"/>
            <a:chOff x="9572111" y="3085884"/>
            <a:chExt cx="856911" cy="1132036"/>
          </a:xfrm>
        </p:grpSpPr>
        <p:pic>
          <p:nvPicPr>
            <p:cNvPr id="101" name="Picture 100" descr="A person smiling for the camera&#10;&#10;Description automatically generated">
              <a:extLst>
                <a:ext uri="{FF2B5EF4-FFF2-40B4-BE49-F238E27FC236}">
                  <a16:creationId xmlns:a16="http://schemas.microsoft.com/office/drawing/2014/main" id="{703B082A-AE1E-416B-BA9E-2EFB07F91B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90"/>
            <a:stretch/>
          </p:blipFill>
          <p:spPr>
            <a:xfrm>
              <a:off x="9572111" y="3085884"/>
              <a:ext cx="856910" cy="1093535"/>
            </a:xfrm>
            <a:prstGeom prst="rect">
              <a:avLst/>
            </a:prstGeom>
          </p:spPr>
        </p:pic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CF9D7401-FC2F-4C1F-9F5F-F15C6C159BE6}"/>
                </a:ext>
              </a:extLst>
            </p:cNvPr>
            <p:cNvSpPr/>
            <p:nvPr/>
          </p:nvSpPr>
          <p:spPr bwMode="auto">
            <a:xfrm>
              <a:off x="9572112" y="4145912"/>
              <a:ext cx="856910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342900" indent="-342900"/>
              <a:endParaRPr lang="nl-BE" dirty="0">
                <a:solidFill>
                  <a:srgbClr val="003366"/>
                </a:solidFill>
                <a:latin typeface="Tahoma" charset="0"/>
              </a:endParaRP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FA7B2EE6-EDD1-4DDE-A11A-6A4CEE35C785}"/>
              </a:ext>
            </a:extLst>
          </p:cNvPr>
          <p:cNvGrpSpPr/>
          <p:nvPr/>
        </p:nvGrpSpPr>
        <p:grpSpPr>
          <a:xfrm>
            <a:off x="10179449" y="1683225"/>
            <a:ext cx="856911" cy="1098007"/>
            <a:chOff x="10602485" y="3119004"/>
            <a:chExt cx="856911" cy="1098007"/>
          </a:xfrm>
        </p:grpSpPr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2E483F82-F32C-44F7-8F58-0DE591835C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02485" y="3119004"/>
              <a:ext cx="856910" cy="1097054"/>
            </a:xfrm>
            <a:prstGeom prst="rect">
              <a:avLst/>
            </a:prstGeom>
          </p:spPr>
        </p:pic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C262EE2D-22CE-4CA2-A776-A45E100B6D84}"/>
                </a:ext>
              </a:extLst>
            </p:cNvPr>
            <p:cNvSpPr/>
            <p:nvPr/>
          </p:nvSpPr>
          <p:spPr bwMode="auto">
            <a:xfrm>
              <a:off x="10602486" y="4145003"/>
              <a:ext cx="856910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342900" indent="-342900"/>
              <a:endParaRPr lang="nl-BE" dirty="0">
                <a:solidFill>
                  <a:srgbClr val="003366"/>
                </a:solidFill>
                <a:latin typeface="Tahoma" charset="0"/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D0418F6C-A21A-45A4-8AE6-AF6262370C9F}"/>
              </a:ext>
            </a:extLst>
          </p:cNvPr>
          <p:cNvGrpSpPr/>
          <p:nvPr/>
        </p:nvGrpSpPr>
        <p:grpSpPr>
          <a:xfrm>
            <a:off x="2280997" y="265930"/>
            <a:ext cx="843045" cy="1180861"/>
            <a:chOff x="2441708" y="2762417"/>
            <a:chExt cx="843045" cy="1180861"/>
          </a:xfrm>
        </p:grpSpPr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19DC29A4-0043-470D-BC57-3DD412AF35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5811"/>
            <a:stretch/>
          </p:blipFill>
          <p:spPr>
            <a:xfrm>
              <a:off x="2441708" y="2762417"/>
              <a:ext cx="843044" cy="1111919"/>
            </a:xfrm>
            <a:prstGeom prst="rect">
              <a:avLst/>
            </a:prstGeom>
          </p:spPr>
        </p:pic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AA26C1FA-F204-4886-A525-FACCD820ADFD}"/>
                </a:ext>
              </a:extLst>
            </p:cNvPr>
            <p:cNvSpPr/>
            <p:nvPr/>
          </p:nvSpPr>
          <p:spPr bwMode="auto">
            <a:xfrm>
              <a:off x="2441709" y="3874336"/>
              <a:ext cx="843044" cy="6894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342900" indent="-342900"/>
              <a:endParaRPr lang="nl-BE">
                <a:solidFill>
                  <a:srgbClr val="003366"/>
                </a:solidFill>
                <a:latin typeface="Tahoma" charset="0"/>
              </a:endParaRP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01DD9E94-600B-400D-AF69-76217144A0F1}"/>
              </a:ext>
            </a:extLst>
          </p:cNvPr>
          <p:cNvGrpSpPr/>
          <p:nvPr/>
        </p:nvGrpSpPr>
        <p:grpSpPr>
          <a:xfrm>
            <a:off x="9317129" y="381934"/>
            <a:ext cx="856382" cy="1064857"/>
            <a:chOff x="9145215" y="2841492"/>
            <a:chExt cx="856382" cy="1064857"/>
          </a:xfrm>
        </p:grpSpPr>
        <p:pic>
          <p:nvPicPr>
            <p:cNvPr id="110" name="Picture 109" descr="A picture containing person, wall, posing, smiling&#10;&#10;Description automatically generated">
              <a:extLst>
                <a:ext uri="{FF2B5EF4-FFF2-40B4-BE49-F238E27FC236}">
                  <a16:creationId xmlns:a16="http://schemas.microsoft.com/office/drawing/2014/main" id="{D0FD3EBB-87A2-41F3-8DDA-C3E11901F1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1126"/>
            <a:stretch/>
          </p:blipFill>
          <p:spPr>
            <a:xfrm>
              <a:off x="9145215" y="2841492"/>
              <a:ext cx="856382" cy="1056816"/>
            </a:xfrm>
            <a:prstGeom prst="rect">
              <a:avLst/>
            </a:prstGeom>
          </p:spPr>
        </p:pic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6E4C2495-DD6E-4D03-8F0E-CA32AA882A32}"/>
                </a:ext>
              </a:extLst>
            </p:cNvPr>
            <p:cNvSpPr/>
            <p:nvPr/>
          </p:nvSpPr>
          <p:spPr bwMode="auto">
            <a:xfrm>
              <a:off x="9145215" y="3837407"/>
              <a:ext cx="856382" cy="6894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342900" indent="-342900"/>
              <a:endParaRPr lang="nl-BE">
                <a:solidFill>
                  <a:srgbClr val="003366"/>
                </a:solidFill>
                <a:latin typeface="Tahoma" charset="0"/>
              </a:endParaRPr>
            </a:p>
          </p:txBody>
        </p:sp>
      </p:grpSp>
      <p:sp>
        <p:nvSpPr>
          <p:cNvPr id="121" name="TextBox 120">
            <a:extLst>
              <a:ext uri="{FF2B5EF4-FFF2-40B4-BE49-F238E27FC236}">
                <a16:creationId xmlns:a16="http://schemas.microsoft.com/office/drawing/2014/main" id="{628FCB4E-F2F0-4ECE-BAB6-B331F2E57DCD}"/>
              </a:ext>
            </a:extLst>
          </p:cNvPr>
          <p:cNvSpPr txBox="1"/>
          <p:nvPr/>
        </p:nvSpPr>
        <p:spPr>
          <a:xfrm>
            <a:off x="3186410" y="5510246"/>
            <a:ext cx="5361981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nl-BE" sz="4500" dirty="0">
                <a:solidFill>
                  <a:schemeClr val="accent1"/>
                </a:solidFill>
                <a:latin typeface="+mj-lt"/>
              </a:rPr>
              <a:t>www.compomics.com</a:t>
            </a:r>
          </a:p>
          <a:p>
            <a:pPr algn="ctr">
              <a:spcBef>
                <a:spcPts val="0"/>
              </a:spcBef>
            </a:pPr>
            <a:r>
              <a:rPr lang="nl-BE" sz="3000" b="1" i="1" dirty="0">
                <a:solidFill>
                  <a:schemeClr val="accent1"/>
                </a:solidFill>
                <a:latin typeface="+mj-lt"/>
              </a:rPr>
              <a:t>@compomics</a:t>
            </a:r>
            <a:endParaRPr lang="en-US" sz="3000" b="1" i="1" dirty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3F5191D-173B-41BC-8259-C5F41164DB0B}"/>
              </a:ext>
            </a:extLst>
          </p:cNvPr>
          <p:cNvGrpSpPr/>
          <p:nvPr/>
        </p:nvGrpSpPr>
        <p:grpSpPr>
          <a:xfrm>
            <a:off x="7812882" y="328711"/>
            <a:ext cx="964181" cy="1118080"/>
            <a:chOff x="7812882" y="328711"/>
            <a:chExt cx="964181" cy="1118080"/>
          </a:xfrm>
        </p:grpSpPr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638C6815-0988-4D52-8BA2-8D9177E5F9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l="90262" t="55295"/>
            <a:stretch/>
          </p:blipFill>
          <p:spPr>
            <a:xfrm>
              <a:off x="7812882" y="328711"/>
              <a:ext cx="964142" cy="1118080"/>
            </a:xfrm>
            <a:prstGeom prst="rect">
              <a:avLst/>
            </a:prstGeom>
          </p:spPr>
        </p:pic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5F001760-461A-43C3-B9AF-0208D8F4D36B}"/>
                </a:ext>
              </a:extLst>
            </p:cNvPr>
            <p:cNvSpPr/>
            <p:nvPr/>
          </p:nvSpPr>
          <p:spPr bwMode="auto">
            <a:xfrm>
              <a:off x="7896272" y="1364173"/>
              <a:ext cx="880791" cy="82618"/>
            </a:xfrm>
            <a:prstGeom prst="rect">
              <a:avLst/>
            </a:prstGeom>
            <a:solidFill>
              <a:schemeClr val="accent1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342900" indent="-342900"/>
              <a:endParaRPr lang="nl-BE" dirty="0">
                <a:solidFill>
                  <a:srgbClr val="003366"/>
                </a:solidFill>
                <a:latin typeface="Tahoma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8428E6A-E49E-40F8-8517-F844ADAD77CB}"/>
              </a:ext>
            </a:extLst>
          </p:cNvPr>
          <p:cNvGrpSpPr/>
          <p:nvPr/>
        </p:nvGrpSpPr>
        <p:grpSpPr>
          <a:xfrm>
            <a:off x="1786180" y="2920370"/>
            <a:ext cx="999913" cy="1245793"/>
            <a:chOff x="1786180" y="2920370"/>
            <a:chExt cx="999913" cy="1245793"/>
          </a:xfrm>
        </p:grpSpPr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9EEA6A65-F20E-4F6C-8405-0F6383BA04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l="70054" t="51104" r="20033"/>
            <a:stretch/>
          </p:blipFill>
          <p:spPr>
            <a:xfrm>
              <a:off x="1786180" y="2920370"/>
              <a:ext cx="999913" cy="1245793"/>
            </a:xfrm>
            <a:prstGeom prst="rect">
              <a:avLst/>
            </a:prstGeom>
          </p:spPr>
        </p:pic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1F96E37B-4165-4001-B757-071991AD3B0E}"/>
                </a:ext>
              </a:extLst>
            </p:cNvPr>
            <p:cNvSpPr/>
            <p:nvPr/>
          </p:nvSpPr>
          <p:spPr bwMode="auto">
            <a:xfrm>
              <a:off x="1867695" y="4083529"/>
              <a:ext cx="838930" cy="82618"/>
            </a:xfrm>
            <a:prstGeom prst="rect">
              <a:avLst/>
            </a:prstGeom>
            <a:solidFill>
              <a:schemeClr val="accent1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342900" indent="-342900"/>
              <a:endParaRPr lang="nl-BE" dirty="0">
                <a:solidFill>
                  <a:srgbClr val="003366"/>
                </a:solidFill>
                <a:latin typeface="Tahom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4346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EC44026-1613-4494-B77E-601B08946F6E}"/>
              </a:ext>
            </a:extLst>
          </p:cNvPr>
          <p:cNvSpPr txBox="1"/>
          <p:nvPr/>
        </p:nvSpPr>
        <p:spPr>
          <a:xfrm>
            <a:off x="497131" y="1246540"/>
            <a:ext cx="11531218" cy="6480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GB" sz="3500" b="1" dirty="0">
                <a:solidFill>
                  <a:schemeClr val="accent1"/>
                </a:solidFill>
                <a:latin typeface="+mj-lt"/>
              </a:rPr>
              <a:t>Why should we be re-using data?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6B0CAF-50E4-4FCF-8216-027797A95D42}"/>
              </a:ext>
            </a:extLst>
          </p:cNvPr>
          <p:cNvSpPr txBox="1"/>
          <p:nvPr/>
        </p:nvSpPr>
        <p:spPr>
          <a:xfrm>
            <a:off x="497131" y="2562222"/>
            <a:ext cx="10945452" cy="6480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GB" sz="3500" b="1" dirty="0">
                <a:solidFill>
                  <a:schemeClr val="bg1">
                    <a:lumMod val="85000"/>
                  </a:schemeClr>
                </a:solidFill>
              </a:rPr>
              <a:t>Four types of (proteomics) data re-use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748F93-075B-4B8B-8319-B61D7D4696CF}"/>
              </a:ext>
            </a:extLst>
          </p:cNvPr>
          <p:cNvSpPr txBox="1"/>
          <p:nvPr/>
        </p:nvSpPr>
        <p:spPr>
          <a:xfrm>
            <a:off x="497131" y="3877904"/>
            <a:ext cx="10945452" cy="6480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GB" sz="3500" b="1" dirty="0">
                <a:solidFill>
                  <a:schemeClr val="bg1">
                    <a:lumMod val="85000"/>
                  </a:schemeClr>
                </a:solidFill>
              </a:rPr>
              <a:t>Unbiased proteome-wide (PT)M discovery as example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EDA955-944D-4C81-8AB8-F5A8E95C9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6028" y="6438351"/>
            <a:ext cx="786452" cy="4755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2BB89E-CD51-4DB7-9166-3CE97A7F979D}"/>
              </a:ext>
            </a:extLst>
          </p:cNvPr>
          <p:cNvSpPr txBox="1"/>
          <p:nvPr/>
        </p:nvSpPr>
        <p:spPr>
          <a:xfrm>
            <a:off x="497131" y="5193586"/>
            <a:ext cx="10945452" cy="6480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GB" sz="3500" b="1" dirty="0">
                <a:solidFill>
                  <a:schemeClr val="bg1">
                    <a:lumMod val="85000"/>
                  </a:schemeClr>
                </a:solidFill>
              </a:rPr>
              <a:t>A subject of sociological study</a:t>
            </a:r>
          </a:p>
        </p:txBody>
      </p:sp>
    </p:spTree>
    <p:extLst>
      <p:ext uri="{BB962C8B-B14F-4D97-AF65-F5344CB8AC3E}">
        <p14:creationId xmlns:p14="http://schemas.microsoft.com/office/powerpoint/2010/main" val="15275682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AA99D-2A4F-4B6D-8DDF-8654190A1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Mass spectrometry data is high-content, meaning that</a:t>
            </a:r>
            <a:br>
              <a:rPr lang="en-GB" dirty="0"/>
            </a:br>
            <a:r>
              <a:rPr lang="en-GB" dirty="0"/>
              <a:t>much more data is acquired than is used in most papers</a:t>
            </a:r>
            <a:endParaRPr lang="LID4096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919A99-AC5F-4F24-A2E1-09FFD25F9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206" y="1449253"/>
            <a:ext cx="9555072" cy="5263709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CD34D7C-5F8B-48B2-B12E-4C05B025A40B}"/>
              </a:ext>
            </a:extLst>
          </p:cNvPr>
          <p:cNvCxnSpPr>
            <a:cxnSpLocks/>
          </p:cNvCxnSpPr>
          <p:nvPr/>
        </p:nvCxnSpPr>
        <p:spPr bwMode="auto">
          <a:xfrm flipH="1">
            <a:off x="6215710" y="5427764"/>
            <a:ext cx="6121" cy="807362"/>
          </a:xfrm>
          <a:prstGeom prst="straightConnector1">
            <a:avLst/>
          </a:prstGeom>
          <a:solidFill>
            <a:schemeClr val="bg1"/>
          </a:solidFill>
          <a:ln w="19050" cap="flat" cmpd="sng" algn="ctr">
            <a:solidFill>
              <a:schemeClr val="accent5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50E16D6-666F-4020-AB50-76204122E62B}"/>
              </a:ext>
            </a:extLst>
          </p:cNvPr>
          <p:cNvCxnSpPr>
            <a:cxnSpLocks/>
          </p:cNvCxnSpPr>
          <p:nvPr/>
        </p:nvCxnSpPr>
        <p:spPr bwMode="auto">
          <a:xfrm flipH="1">
            <a:off x="6706988" y="5149142"/>
            <a:ext cx="8162" cy="1040709"/>
          </a:xfrm>
          <a:prstGeom prst="straightConnector1">
            <a:avLst/>
          </a:prstGeom>
          <a:solidFill>
            <a:schemeClr val="bg1"/>
          </a:solidFill>
          <a:ln w="19050" cap="flat" cmpd="sng" algn="ctr">
            <a:solidFill>
              <a:schemeClr val="accent5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65CFDB7-B53C-49C5-BB0C-64E464CF0EE7}"/>
              </a:ext>
            </a:extLst>
          </p:cNvPr>
          <p:cNvCxnSpPr>
            <a:cxnSpLocks/>
          </p:cNvCxnSpPr>
          <p:nvPr/>
        </p:nvCxnSpPr>
        <p:spPr bwMode="auto">
          <a:xfrm>
            <a:off x="7198266" y="4326945"/>
            <a:ext cx="0" cy="1682777"/>
          </a:xfrm>
          <a:prstGeom prst="straightConnector1">
            <a:avLst/>
          </a:prstGeom>
          <a:solidFill>
            <a:schemeClr val="bg1"/>
          </a:solidFill>
          <a:ln w="19050" cap="flat" cmpd="sng" algn="ctr">
            <a:solidFill>
              <a:schemeClr val="accent5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F462AA0-7301-497A-B12E-E7B84D5184E7}"/>
              </a:ext>
            </a:extLst>
          </p:cNvPr>
          <p:cNvCxnSpPr>
            <a:cxnSpLocks/>
          </p:cNvCxnSpPr>
          <p:nvPr/>
        </p:nvCxnSpPr>
        <p:spPr bwMode="auto">
          <a:xfrm>
            <a:off x="7689545" y="3751406"/>
            <a:ext cx="0" cy="2137714"/>
          </a:xfrm>
          <a:prstGeom prst="straightConnector1">
            <a:avLst/>
          </a:prstGeom>
          <a:solidFill>
            <a:schemeClr val="bg1"/>
          </a:solidFill>
          <a:ln w="19050" cap="flat" cmpd="sng" algn="ctr">
            <a:solidFill>
              <a:schemeClr val="accent5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C5968F4-5431-4D30-83FC-D41E797AD8B0}"/>
              </a:ext>
            </a:extLst>
          </p:cNvPr>
          <p:cNvCxnSpPr>
            <a:cxnSpLocks/>
          </p:cNvCxnSpPr>
          <p:nvPr/>
        </p:nvCxnSpPr>
        <p:spPr bwMode="auto">
          <a:xfrm>
            <a:off x="8180823" y="3340308"/>
            <a:ext cx="0" cy="2369538"/>
          </a:xfrm>
          <a:prstGeom prst="straightConnector1">
            <a:avLst/>
          </a:prstGeom>
          <a:solidFill>
            <a:schemeClr val="bg1"/>
          </a:solidFill>
          <a:ln w="19050" cap="flat" cmpd="sng" algn="ctr">
            <a:solidFill>
              <a:schemeClr val="accent5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6191240-7AAF-4CDE-8B17-53F82846711B}"/>
              </a:ext>
            </a:extLst>
          </p:cNvPr>
          <p:cNvCxnSpPr>
            <a:cxnSpLocks/>
          </p:cNvCxnSpPr>
          <p:nvPr/>
        </p:nvCxnSpPr>
        <p:spPr bwMode="auto">
          <a:xfrm flipH="1">
            <a:off x="5724432" y="5651895"/>
            <a:ext cx="4081" cy="596854"/>
          </a:xfrm>
          <a:prstGeom prst="straightConnector1">
            <a:avLst/>
          </a:prstGeom>
          <a:solidFill>
            <a:schemeClr val="bg1"/>
          </a:solidFill>
          <a:ln w="19050" cap="flat" cmpd="sng" algn="ctr">
            <a:solidFill>
              <a:schemeClr val="accent5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893B2C4-0E20-48E9-9056-13D0D611C340}"/>
              </a:ext>
            </a:extLst>
          </p:cNvPr>
          <p:cNvCxnSpPr>
            <a:cxnSpLocks/>
          </p:cNvCxnSpPr>
          <p:nvPr/>
        </p:nvCxnSpPr>
        <p:spPr bwMode="auto">
          <a:xfrm flipH="1">
            <a:off x="5233154" y="5761135"/>
            <a:ext cx="2040" cy="513150"/>
          </a:xfrm>
          <a:prstGeom prst="straightConnector1">
            <a:avLst/>
          </a:prstGeom>
          <a:solidFill>
            <a:schemeClr val="bg1"/>
          </a:solidFill>
          <a:ln w="19050" cap="flat" cmpd="sng" algn="ctr">
            <a:solidFill>
              <a:schemeClr val="accent5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BC08E8C-6E98-4194-A267-AB676FD0A7AE}"/>
              </a:ext>
            </a:extLst>
          </p:cNvPr>
          <p:cNvCxnSpPr>
            <a:cxnSpLocks/>
          </p:cNvCxnSpPr>
          <p:nvPr/>
        </p:nvCxnSpPr>
        <p:spPr bwMode="auto">
          <a:xfrm>
            <a:off x="4741876" y="5965884"/>
            <a:ext cx="0" cy="334335"/>
          </a:xfrm>
          <a:prstGeom prst="straightConnector1">
            <a:avLst/>
          </a:prstGeom>
          <a:solidFill>
            <a:schemeClr val="bg1"/>
          </a:solidFill>
          <a:ln w="19050" cap="flat" cmpd="sng" algn="ctr">
            <a:solidFill>
              <a:schemeClr val="accent5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D09F6AB-3DEB-4F44-81D5-4C46CC5AE1A7}"/>
              </a:ext>
            </a:extLst>
          </p:cNvPr>
          <p:cNvCxnSpPr>
            <a:cxnSpLocks/>
          </p:cNvCxnSpPr>
          <p:nvPr/>
        </p:nvCxnSpPr>
        <p:spPr bwMode="auto">
          <a:xfrm>
            <a:off x="8672102" y="2682549"/>
            <a:ext cx="0" cy="2795472"/>
          </a:xfrm>
          <a:prstGeom prst="straightConnector1">
            <a:avLst/>
          </a:prstGeom>
          <a:solidFill>
            <a:schemeClr val="bg1"/>
          </a:solidFill>
          <a:ln w="19050" cap="flat" cmpd="sng" algn="ctr">
            <a:solidFill>
              <a:schemeClr val="accent5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2AC2D898-3FA8-4518-9472-6B9FAB4A3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6028" y="6438351"/>
            <a:ext cx="786452" cy="47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520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D5856C8-CA57-4B08-921A-AD7E41AB21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0" r="6079"/>
          <a:stretch/>
        </p:blipFill>
        <p:spPr>
          <a:xfrm>
            <a:off x="718020" y="1352682"/>
            <a:ext cx="11048475" cy="55053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820430-6273-4081-9601-A8C2702D0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Mass spectrometry is also high throughput,</a:t>
            </a:r>
            <a:br>
              <a:rPr lang="en-GB" dirty="0"/>
            </a:br>
            <a:r>
              <a:rPr lang="en-GB" dirty="0"/>
              <a:t>meaning there is lots of data available!</a:t>
            </a:r>
            <a:endParaRPr lang="LID4096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472A99-0617-464C-8541-127275DE5EED}"/>
              </a:ext>
            </a:extLst>
          </p:cNvPr>
          <p:cNvSpPr txBox="1"/>
          <p:nvPr/>
        </p:nvSpPr>
        <p:spPr>
          <a:xfrm>
            <a:off x="6508006" y="4777222"/>
            <a:ext cx="530982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An average of ~</a:t>
            </a:r>
            <a:r>
              <a:rPr lang="en-US" b="1" dirty="0"/>
              <a:t>450 datasets/month </a:t>
            </a:r>
            <a:r>
              <a:rPr lang="en-US" dirty="0"/>
              <a:t>during 2020</a:t>
            </a:r>
          </a:p>
          <a:p>
            <a:r>
              <a:rPr lang="en-US" b="1" dirty="0"/>
              <a:t>~5,300 datasets in 2020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6E8D91-D6C4-4753-B16A-3C58E9C140BB}"/>
              </a:ext>
            </a:extLst>
          </p:cNvPr>
          <p:cNvSpPr txBox="1"/>
          <p:nvPr/>
        </p:nvSpPr>
        <p:spPr>
          <a:xfrm>
            <a:off x="425505" y="6598348"/>
            <a:ext cx="58615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Calibri"/>
              </a:rPr>
              <a:t>Slide courtesy of </a:t>
            </a:r>
            <a:r>
              <a:rPr lang="en-GB" sz="1400" dirty="0" err="1">
                <a:latin typeface="Calibri"/>
              </a:rPr>
              <a:t>Dr.</a:t>
            </a:r>
            <a:r>
              <a:rPr lang="en-GB" sz="1400" dirty="0">
                <a:latin typeface="Calibri"/>
              </a:rPr>
              <a:t> Juan Antonio </a:t>
            </a:r>
            <a:r>
              <a:rPr lang="en-GB" sz="1400" dirty="0" err="1">
                <a:latin typeface="Calibri"/>
              </a:rPr>
              <a:t>Vizcaíno</a:t>
            </a:r>
            <a:r>
              <a:rPr lang="en-GB" sz="1400" dirty="0">
                <a:latin typeface="Calibri"/>
              </a:rPr>
              <a:t>, Proteomics Team Leader, EMBL-EBI</a:t>
            </a:r>
            <a:endParaRPr lang="en-GB" sz="1400" i="1" dirty="0"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67D573C-134C-42A0-B638-974AC9579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6028" y="6438351"/>
            <a:ext cx="786452" cy="47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683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718E2-87E8-450B-BDF9-EE4943246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 the volume and content of data increases in a field,</a:t>
            </a:r>
            <a:br>
              <a:rPr lang="en-GB" dirty="0"/>
            </a:br>
            <a:r>
              <a:rPr lang="en-GB" dirty="0"/>
              <a:t>the role of bioinformatics in that field changes as well</a:t>
            </a:r>
            <a:endParaRPr lang="LID4096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498A533-B251-487B-B11C-FBFE24A0D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6028" y="6438351"/>
            <a:ext cx="786452" cy="47552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0AC1036-2D6C-4717-9826-F8FBC2B1A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035" y="2016271"/>
            <a:ext cx="1295256" cy="127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BA2D9C9-224F-480D-80F8-26A34D4900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47"/>
          <a:stretch/>
        </p:blipFill>
        <p:spPr bwMode="auto">
          <a:xfrm>
            <a:off x="4292904" y="1973037"/>
            <a:ext cx="1818032" cy="1321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84D95E9-BCF2-4C24-876E-236D763DE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549" y="2017983"/>
            <a:ext cx="990600" cy="127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87F4F32-6BC2-4AE8-85A8-10E83B021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762" y="2017983"/>
            <a:ext cx="952354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58B596A-AAA5-48AB-8F1D-06553765DA22}"/>
              </a:ext>
            </a:extLst>
          </p:cNvPr>
          <p:cNvCxnSpPr/>
          <p:nvPr/>
        </p:nvCxnSpPr>
        <p:spPr bwMode="auto">
          <a:xfrm>
            <a:off x="3564315" y="2739351"/>
            <a:ext cx="631448" cy="0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3D72915-F86E-4674-91CD-670DC6F3EEA6}"/>
              </a:ext>
            </a:extLst>
          </p:cNvPr>
          <p:cNvCxnSpPr/>
          <p:nvPr/>
        </p:nvCxnSpPr>
        <p:spPr bwMode="auto">
          <a:xfrm>
            <a:off x="6156603" y="2744977"/>
            <a:ext cx="631448" cy="0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15A53E0-327D-49C7-9430-0C154C954AB6}"/>
              </a:ext>
            </a:extLst>
          </p:cNvPr>
          <p:cNvCxnSpPr/>
          <p:nvPr/>
        </p:nvCxnSpPr>
        <p:spPr bwMode="auto">
          <a:xfrm>
            <a:off x="8228211" y="2744977"/>
            <a:ext cx="631448" cy="0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" name="Rounded Rectangle 12">
            <a:extLst>
              <a:ext uri="{FF2B5EF4-FFF2-40B4-BE49-F238E27FC236}">
                <a16:creationId xmlns:a16="http://schemas.microsoft.com/office/drawing/2014/main" id="{F5D0D5BE-78A3-4430-B951-2C83563FBB67}"/>
              </a:ext>
            </a:extLst>
          </p:cNvPr>
          <p:cNvSpPr/>
          <p:nvPr/>
        </p:nvSpPr>
        <p:spPr bwMode="auto">
          <a:xfrm>
            <a:off x="1891507" y="1872255"/>
            <a:ext cx="8208912" cy="1584176"/>
          </a:xfrm>
          <a:prstGeom prst="roundRect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  <a:lvl1pPr algn="ctr" rtl="0" fontAlgn="base">
              <a:spcBef>
                <a:spcPct val="20000"/>
              </a:spcBef>
              <a:spcAft>
                <a:spcPct val="0"/>
              </a:spcAft>
              <a:defRPr sz="220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20000"/>
              </a:spcBef>
              <a:spcAft>
                <a:spcPct val="0"/>
              </a:spcAft>
              <a:defRPr sz="220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20000"/>
              </a:spcBef>
              <a:spcAft>
                <a:spcPct val="0"/>
              </a:spcAft>
              <a:defRPr sz="220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20000"/>
              </a:spcBef>
              <a:spcAft>
                <a:spcPct val="0"/>
              </a:spcAft>
              <a:defRPr sz="220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20000"/>
              </a:spcBef>
              <a:spcAft>
                <a:spcPct val="0"/>
              </a:spcAft>
              <a:defRPr sz="220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20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20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20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20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1C25CF6-153B-4DBE-B14B-27094D215971}"/>
              </a:ext>
            </a:extLst>
          </p:cNvPr>
          <p:cNvGrpSpPr/>
          <p:nvPr/>
        </p:nvGrpSpPr>
        <p:grpSpPr>
          <a:xfrm>
            <a:off x="1973104" y="3744463"/>
            <a:ext cx="2591596" cy="476046"/>
            <a:chOff x="539552" y="4333538"/>
            <a:chExt cx="8208912" cy="1507882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B8851F7B-F493-48BE-9D45-B93D6997D8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080" y="4437112"/>
              <a:ext cx="1295256" cy="1278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E4F55F93-C0B8-4F44-8CD8-2891D8CD9A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647"/>
            <a:stretch/>
          </p:blipFill>
          <p:spPr bwMode="auto">
            <a:xfrm>
              <a:off x="2940949" y="4393878"/>
              <a:ext cx="1818032" cy="1321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2B4578FA-8B3A-45D2-891F-6B9D1F6625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3594" y="4438824"/>
              <a:ext cx="990600" cy="1276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53165425-09FC-4B02-895F-81C1B5D2D6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8807" y="4438824"/>
              <a:ext cx="952354" cy="1276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C07083F1-A901-4EBB-A93A-3962B4B7E8E1}"/>
                </a:ext>
              </a:extLst>
            </p:cNvPr>
            <p:cNvCxnSpPr/>
            <p:nvPr/>
          </p:nvCxnSpPr>
          <p:spPr bwMode="auto">
            <a:xfrm>
              <a:off x="2212360" y="5160192"/>
              <a:ext cx="631448" cy="0"/>
            </a:xfrm>
            <a:prstGeom prst="straightConnector1">
              <a:avLst/>
            </a:prstGeom>
            <a:solidFill>
              <a:schemeClr val="bg1"/>
            </a:solidFill>
            <a:ln w="190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96D36AF9-2691-4365-94E2-E10C5E5F7EE7}"/>
                </a:ext>
              </a:extLst>
            </p:cNvPr>
            <p:cNvCxnSpPr/>
            <p:nvPr/>
          </p:nvCxnSpPr>
          <p:spPr bwMode="auto">
            <a:xfrm>
              <a:off x="4804648" y="5165818"/>
              <a:ext cx="631448" cy="0"/>
            </a:xfrm>
            <a:prstGeom prst="straightConnector1">
              <a:avLst/>
            </a:prstGeom>
            <a:solidFill>
              <a:schemeClr val="bg1"/>
            </a:solidFill>
            <a:ln w="190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18985289-0C96-422B-AB77-FB28FED0FC0E}"/>
                </a:ext>
              </a:extLst>
            </p:cNvPr>
            <p:cNvCxnSpPr/>
            <p:nvPr/>
          </p:nvCxnSpPr>
          <p:spPr bwMode="auto">
            <a:xfrm>
              <a:off x="6876256" y="5165818"/>
              <a:ext cx="631448" cy="0"/>
            </a:xfrm>
            <a:prstGeom prst="straightConnector1">
              <a:avLst/>
            </a:prstGeom>
            <a:solidFill>
              <a:schemeClr val="bg1"/>
            </a:solidFill>
            <a:ln w="190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6" name="Rounded Rectangle 23">
              <a:extLst>
                <a:ext uri="{FF2B5EF4-FFF2-40B4-BE49-F238E27FC236}">
                  <a16:creationId xmlns:a16="http://schemas.microsoft.com/office/drawing/2014/main" id="{121CA22B-2ED9-4BA6-ADF7-9DC4E092B94B}"/>
                </a:ext>
              </a:extLst>
            </p:cNvPr>
            <p:cNvSpPr/>
            <p:nvPr/>
          </p:nvSpPr>
          <p:spPr bwMode="auto">
            <a:xfrm>
              <a:off x="539552" y="4333538"/>
              <a:ext cx="8208912" cy="1507882"/>
            </a:xfrm>
            <a:prstGeom prst="roundRect">
              <a:avLst/>
            </a:prstGeom>
            <a:noFill/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algn="ctr" rtl="0" fontAlgn="base">
                <a:spcBef>
                  <a:spcPct val="20000"/>
                </a:spcBef>
                <a:spcAft>
                  <a:spcPct val="0"/>
                </a:spcAft>
                <a:defRPr sz="220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20000"/>
                </a:spcBef>
                <a:spcAft>
                  <a:spcPct val="0"/>
                </a:spcAft>
                <a:defRPr sz="220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20000"/>
                </a:spcBef>
                <a:spcAft>
                  <a:spcPct val="0"/>
                </a:spcAft>
                <a:defRPr sz="220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20000"/>
                </a:spcBef>
                <a:spcAft>
                  <a:spcPct val="0"/>
                </a:spcAft>
                <a:defRPr sz="220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20000"/>
                </a:spcBef>
                <a:spcAft>
                  <a:spcPct val="0"/>
                </a:spcAft>
                <a:defRPr sz="220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20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20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20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20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4D9674B-71FF-465F-8CA5-C18DC9948239}"/>
              </a:ext>
            </a:extLst>
          </p:cNvPr>
          <p:cNvCxnSpPr/>
          <p:nvPr/>
        </p:nvCxnSpPr>
        <p:spPr bwMode="auto">
          <a:xfrm>
            <a:off x="4709408" y="3972083"/>
            <a:ext cx="720080" cy="934482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0" name="Flowchart: Magnetic Disk 39">
            <a:extLst>
              <a:ext uri="{FF2B5EF4-FFF2-40B4-BE49-F238E27FC236}">
                <a16:creationId xmlns:a16="http://schemas.microsoft.com/office/drawing/2014/main" id="{9F0386BE-2545-4D4C-A71C-FEA44F252C3F}"/>
              </a:ext>
            </a:extLst>
          </p:cNvPr>
          <p:cNvSpPr/>
          <p:nvPr/>
        </p:nvSpPr>
        <p:spPr bwMode="auto">
          <a:xfrm>
            <a:off x="5501496" y="4176511"/>
            <a:ext cx="1224136" cy="1511646"/>
          </a:xfrm>
          <a:prstGeom prst="flowChartMagneticDisk">
            <a:avLst/>
          </a:prstGeom>
          <a:solidFill>
            <a:srgbClr val="00B050">
              <a:alpha val="30196"/>
            </a:srgbClr>
          </a:solidFill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  <a:lvl1pPr algn="ctr" rtl="0" fontAlgn="base">
              <a:spcBef>
                <a:spcPct val="20000"/>
              </a:spcBef>
              <a:spcAft>
                <a:spcPct val="0"/>
              </a:spcAft>
              <a:defRPr sz="220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20000"/>
              </a:spcBef>
              <a:spcAft>
                <a:spcPct val="0"/>
              </a:spcAft>
              <a:defRPr sz="220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20000"/>
              </a:spcBef>
              <a:spcAft>
                <a:spcPct val="0"/>
              </a:spcAft>
              <a:defRPr sz="220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20000"/>
              </a:spcBef>
              <a:spcAft>
                <a:spcPct val="0"/>
              </a:spcAft>
              <a:defRPr sz="220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20000"/>
              </a:spcBef>
              <a:spcAft>
                <a:spcPct val="0"/>
              </a:spcAft>
              <a:defRPr sz="220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20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20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20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20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ahoma" charset="0"/>
              </a:rPr>
              <a:t>Bazaar</a:t>
            </a:r>
          </a:p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ahoma" charset="0"/>
              </a:rPr>
              <a:t>Repository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1DB99DA-2D83-456F-8FE1-1A1403791EE1}"/>
              </a:ext>
            </a:extLst>
          </p:cNvPr>
          <p:cNvCxnSpPr/>
          <p:nvPr/>
        </p:nvCxnSpPr>
        <p:spPr bwMode="auto">
          <a:xfrm>
            <a:off x="4709408" y="4548177"/>
            <a:ext cx="720080" cy="469266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058023C-FF43-4C8D-ADC5-677F13D7A378}"/>
              </a:ext>
            </a:extLst>
          </p:cNvPr>
          <p:cNvCxnSpPr/>
          <p:nvPr/>
        </p:nvCxnSpPr>
        <p:spPr bwMode="auto">
          <a:xfrm flipV="1">
            <a:off x="4709408" y="5169843"/>
            <a:ext cx="720080" cy="382700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C998103-78E0-441D-87EE-4ACBA814DB99}"/>
              </a:ext>
            </a:extLst>
          </p:cNvPr>
          <p:cNvCxnSpPr/>
          <p:nvPr/>
        </p:nvCxnSpPr>
        <p:spPr bwMode="auto">
          <a:xfrm flipV="1">
            <a:off x="4709408" y="5322243"/>
            <a:ext cx="720080" cy="792255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6B1E46E-D8A6-43E5-BD3D-580F78FEB2E4}"/>
              </a:ext>
            </a:extLst>
          </p:cNvPr>
          <p:cNvCxnSpPr/>
          <p:nvPr/>
        </p:nvCxnSpPr>
        <p:spPr bwMode="auto">
          <a:xfrm>
            <a:off x="6797640" y="5103090"/>
            <a:ext cx="631448" cy="0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45" name="Picture 44">
            <a:extLst>
              <a:ext uri="{FF2B5EF4-FFF2-40B4-BE49-F238E27FC236}">
                <a16:creationId xmlns:a16="http://schemas.microsoft.com/office/drawing/2014/main" id="{37ED2C03-2C55-4F66-8EAD-CBB502122F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47"/>
          <a:stretch/>
        </p:blipFill>
        <p:spPr bwMode="auto">
          <a:xfrm>
            <a:off x="7339200" y="4497104"/>
            <a:ext cx="1540464" cy="1119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82DC57CF-0C59-4DED-831A-59CE991E149D}"/>
              </a:ext>
            </a:extLst>
          </p:cNvPr>
          <p:cNvCxnSpPr/>
          <p:nvPr/>
        </p:nvCxnSpPr>
        <p:spPr bwMode="auto">
          <a:xfrm flipV="1">
            <a:off x="8775551" y="4169368"/>
            <a:ext cx="611996" cy="898590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47" name="Picture 46">
            <a:extLst>
              <a:ext uri="{FF2B5EF4-FFF2-40B4-BE49-F238E27FC236}">
                <a16:creationId xmlns:a16="http://schemas.microsoft.com/office/drawing/2014/main" id="{2A7D4EF3-C959-4887-AEE2-1AD6D3389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238" y="3788984"/>
            <a:ext cx="566475" cy="759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B5F990A-AD63-4D07-AF3A-4B79385D8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936" y="4713462"/>
            <a:ext cx="566475" cy="759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F1768AA-6D8F-4D77-9350-D8D751801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936" y="5577558"/>
            <a:ext cx="566475" cy="759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633A189A-601B-44B6-BE25-943E3675069A}"/>
              </a:ext>
            </a:extLst>
          </p:cNvPr>
          <p:cNvCxnSpPr/>
          <p:nvPr/>
        </p:nvCxnSpPr>
        <p:spPr bwMode="auto">
          <a:xfrm>
            <a:off x="8787986" y="5095363"/>
            <a:ext cx="631448" cy="0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0B829033-63CD-4A74-9FEE-2A0A6151D14C}"/>
              </a:ext>
            </a:extLst>
          </p:cNvPr>
          <p:cNvCxnSpPr/>
          <p:nvPr/>
        </p:nvCxnSpPr>
        <p:spPr bwMode="auto">
          <a:xfrm>
            <a:off x="8778462" y="5125550"/>
            <a:ext cx="609085" cy="855626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F5FD7A06-D4F0-449E-9A59-D4E1660E2F3C}"/>
              </a:ext>
            </a:extLst>
          </p:cNvPr>
          <p:cNvGrpSpPr/>
          <p:nvPr/>
        </p:nvGrpSpPr>
        <p:grpSpPr>
          <a:xfrm>
            <a:off x="1973104" y="4271283"/>
            <a:ext cx="2591596" cy="476046"/>
            <a:chOff x="539552" y="4333538"/>
            <a:chExt cx="8208912" cy="1507882"/>
          </a:xfrm>
        </p:grpSpPr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E47A0608-3C6B-4727-AE70-92712EEED2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080" y="4437112"/>
              <a:ext cx="1295256" cy="1278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DAF75A10-7D14-4019-ADD5-97D6177D8F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647"/>
            <a:stretch/>
          </p:blipFill>
          <p:spPr bwMode="auto">
            <a:xfrm>
              <a:off x="2940949" y="4393878"/>
              <a:ext cx="1818032" cy="1321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159751EE-ACFC-4AD2-A0BA-519055CCCF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3594" y="4438824"/>
              <a:ext cx="990600" cy="1276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FA065BF6-AF1D-462E-8D2F-2E6D0EF00B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8807" y="4438824"/>
              <a:ext cx="952354" cy="1276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46F95590-4F9C-4AD9-80AC-4D5A925FFF41}"/>
                </a:ext>
              </a:extLst>
            </p:cNvPr>
            <p:cNvCxnSpPr/>
            <p:nvPr/>
          </p:nvCxnSpPr>
          <p:spPr bwMode="auto">
            <a:xfrm>
              <a:off x="2212360" y="5160192"/>
              <a:ext cx="631448" cy="0"/>
            </a:xfrm>
            <a:prstGeom prst="straightConnector1">
              <a:avLst/>
            </a:prstGeom>
            <a:solidFill>
              <a:schemeClr val="bg1"/>
            </a:solidFill>
            <a:ln w="190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120D594F-B2F9-40D2-BB78-4E788F85D4D0}"/>
                </a:ext>
              </a:extLst>
            </p:cNvPr>
            <p:cNvCxnSpPr/>
            <p:nvPr/>
          </p:nvCxnSpPr>
          <p:spPr bwMode="auto">
            <a:xfrm>
              <a:off x="4804648" y="5165818"/>
              <a:ext cx="631448" cy="0"/>
            </a:xfrm>
            <a:prstGeom prst="straightConnector1">
              <a:avLst/>
            </a:prstGeom>
            <a:solidFill>
              <a:schemeClr val="bg1"/>
            </a:solidFill>
            <a:ln w="190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FEDA8ABC-352F-4A34-B5EB-B3F6049B7053}"/>
                </a:ext>
              </a:extLst>
            </p:cNvPr>
            <p:cNvCxnSpPr/>
            <p:nvPr/>
          </p:nvCxnSpPr>
          <p:spPr bwMode="auto">
            <a:xfrm>
              <a:off x="6876256" y="5165818"/>
              <a:ext cx="631448" cy="0"/>
            </a:xfrm>
            <a:prstGeom prst="straightConnector1">
              <a:avLst/>
            </a:prstGeom>
            <a:solidFill>
              <a:schemeClr val="bg1"/>
            </a:solidFill>
            <a:ln w="190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88" name="Rounded Rectangle 90">
              <a:extLst>
                <a:ext uri="{FF2B5EF4-FFF2-40B4-BE49-F238E27FC236}">
                  <a16:creationId xmlns:a16="http://schemas.microsoft.com/office/drawing/2014/main" id="{FF2BD42F-FCEE-4D54-8D41-08EEE875D0B2}"/>
                </a:ext>
              </a:extLst>
            </p:cNvPr>
            <p:cNvSpPr/>
            <p:nvPr/>
          </p:nvSpPr>
          <p:spPr bwMode="auto">
            <a:xfrm>
              <a:off x="539552" y="4333538"/>
              <a:ext cx="8208912" cy="1507882"/>
            </a:xfrm>
            <a:prstGeom prst="roundRect">
              <a:avLst/>
            </a:prstGeom>
            <a:noFill/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algn="ctr" rtl="0" fontAlgn="base">
                <a:spcBef>
                  <a:spcPct val="20000"/>
                </a:spcBef>
                <a:spcAft>
                  <a:spcPct val="0"/>
                </a:spcAft>
                <a:defRPr sz="220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20000"/>
                </a:spcBef>
                <a:spcAft>
                  <a:spcPct val="0"/>
                </a:spcAft>
                <a:defRPr sz="220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20000"/>
                </a:spcBef>
                <a:spcAft>
                  <a:spcPct val="0"/>
                </a:spcAft>
                <a:defRPr sz="220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20000"/>
                </a:spcBef>
                <a:spcAft>
                  <a:spcPct val="0"/>
                </a:spcAft>
                <a:defRPr sz="220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20000"/>
                </a:spcBef>
                <a:spcAft>
                  <a:spcPct val="0"/>
                </a:spcAft>
                <a:defRPr sz="220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20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20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20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20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A914595-C892-4BEE-8CCD-9639080D6087}"/>
              </a:ext>
            </a:extLst>
          </p:cNvPr>
          <p:cNvGrpSpPr/>
          <p:nvPr/>
        </p:nvGrpSpPr>
        <p:grpSpPr>
          <a:xfrm>
            <a:off x="1973104" y="5324923"/>
            <a:ext cx="2591596" cy="476046"/>
            <a:chOff x="539552" y="4333538"/>
            <a:chExt cx="8208912" cy="1507882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C006CA82-526D-485C-A1CF-2CE3F317EE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080" y="4437112"/>
              <a:ext cx="1295256" cy="1278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5A0B0F54-F923-47A3-8418-D20A63BFFF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647"/>
            <a:stretch/>
          </p:blipFill>
          <p:spPr bwMode="auto">
            <a:xfrm>
              <a:off x="2940949" y="4393878"/>
              <a:ext cx="1818032" cy="1321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759EF6E3-8032-41DC-9CB6-E535F8249A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3594" y="4438824"/>
              <a:ext cx="990600" cy="1276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56E4BEDA-C197-4380-A3D5-E464BEF295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8807" y="4438824"/>
              <a:ext cx="952354" cy="1276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5C0EC596-04C7-4346-B313-30535E7FFB64}"/>
                </a:ext>
              </a:extLst>
            </p:cNvPr>
            <p:cNvCxnSpPr/>
            <p:nvPr/>
          </p:nvCxnSpPr>
          <p:spPr bwMode="auto">
            <a:xfrm>
              <a:off x="2212360" y="5160192"/>
              <a:ext cx="631448" cy="0"/>
            </a:xfrm>
            <a:prstGeom prst="straightConnector1">
              <a:avLst/>
            </a:prstGeom>
            <a:solidFill>
              <a:schemeClr val="bg1"/>
            </a:solidFill>
            <a:ln w="190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09527910-6880-492B-9325-63B9264FA469}"/>
                </a:ext>
              </a:extLst>
            </p:cNvPr>
            <p:cNvCxnSpPr/>
            <p:nvPr/>
          </p:nvCxnSpPr>
          <p:spPr bwMode="auto">
            <a:xfrm>
              <a:off x="4804648" y="5165818"/>
              <a:ext cx="631448" cy="0"/>
            </a:xfrm>
            <a:prstGeom prst="straightConnector1">
              <a:avLst/>
            </a:prstGeom>
            <a:solidFill>
              <a:schemeClr val="bg1"/>
            </a:solidFill>
            <a:ln w="190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8D2D535E-F879-4123-85F3-EAE209F39420}"/>
                </a:ext>
              </a:extLst>
            </p:cNvPr>
            <p:cNvCxnSpPr/>
            <p:nvPr/>
          </p:nvCxnSpPr>
          <p:spPr bwMode="auto">
            <a:xfrm>
              <a:off x="6876256" y="5165818"/>
              <a:ext cx="631448" cy="0"/>
            </a:xfrm>
            <a:prstGeom prst="straightConnector1">
              <a:avLst/>
            </a:prstGeom>
            <a:solidFill>
              <a:schemeClr val="bg1"/>
            </a:solidFill>
            <a:ln w="190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80" name="Rounded Rectangle 99">
              <a:extLst>
                <a:ext uri="{FF2B5EF4-FFF2-40B4-BE49-F238E27FC236}">
                  <a16:creationId xmlns:a16="http://schemas.microsoft.com/office/drawing/2014/main" id="{B788EC43-0745-4085-9870-0F11B3B0D705}"/>
                </a:ext>
              </a:extLst>
            </p:cNvPr>
            <p:cNvSpPr/>
            <p:nvPr/>
          </p:nvSpPr>
          <p:spPr bwMode="auto">
            <a:xfrm>
              <a:off x="539552" y="4333538"/>
              <a:ext cx="8208912" cy="1507882"/>
            </a:xfrm>
            <a:prstGeom prst="roundRect">
              <a:avLst/>
            </a:prstGeom>
            <a:noFill/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algn="ctr" rtl="0" fontAlgn="base">
                <a:spcBef>
                  <a:spcPct val="20000"/>
                </a:spcBef>
                <a:spcAft>
                  <a:spcPct val="0"/>
                </a:spcAft>
                <a:defRPr sz="220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20000"/>
                </a:spcBef>
                <a:spcAft>
                  <a:spcPct val="0"/>
                </a:spcAft>
                <a:defRPr sz="220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20000"/>
                </a:spcBef>
                <a:spcAft>
                  <a:spcPct val="0"/>
                </a:spcAft>
                <a:defRPr sz="220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20000"/>
                </a:spcBef>
                <a:spcAft>
                  <a:spcPct val="0"/>
                </a:spcAft>
                <a:defRPr sz="220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20000"/>
                </a:spcBef>
                <a:spcAft>
                  <a:spcPct val="0"/>
                </a:spcAft>
                <a:defRPr sz="220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20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20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20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20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6D2157D-770B-4E28-BA0E-52FCDB63B28C}"/>
              </a:ext>
            </a:extLst>
          </p:cNvPr>
          <p:cNvGrpSpPr/>
          <p:nvPr/>
        </p:nvGrpSpPr>
        <p:grpSpPr>
          <a:xfrm>
            <a:off x="1973104" y="4798103"/>
            <a:ext cx="2591596" cy="476046"/>
            <a:chOff x="539552" y="4333538"/>
            <a:chExt cx="8208912" cy="150788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CF691FFD-68D6-456A-8DB6-D68074FAF9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080" y="4437112"/>
              <a:ext cx="1295256" cy="1278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1967F9AC-17E9-4C3E-92CF-14EAF13C23C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647"/>
            <a:stretch/>
          </p:blipFill>
          <p:spPr bwMode="auto">
            <a:xfrm>
              <a:off x="2940949" y="4393878"/>
              <a:ext cx="1818032" cy="1321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FC850C5B-0721-497F-A505-8594B94DB3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3594" y="4438824"/>
              <a:ext cx="990600" cy="1276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7C72B82D-6B23-432D-B0F3-9EE6E7DC0D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8807" y="4438824"/>
              <a:ext cx="952354" cy="1276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286C7B54-3E07-4328-9295-D9FFBF59B7F3}"/>
                </a:ext>
              </a:extLst>
            </p:cNvPr>
            <p:cNvCxnSpPr/>
            <p:nvPr/>
          </p:nvCxnSpPr>
          <p:spPr bwMode="auto">
            <a:xfrm>
              <a:off x="2212360" y="5160192"/>
              <a:ext cx="631448" cy="0"/>
            </a:xfrm>
            <a:prstGeom prst="straightConnector1">
              <a:avLst/>
            </a:prstGeom>
            <a:solidFill>
              <a:schemeClr val="bg1"/>
            </a:solidFill>
            <a:ln w="190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CED6125D-45A0-4B6D-A8EA-1439E4911B77}"/>
                </a:ext>
              </a:extLst>
            </p:cNvPr>
            <p:cNvCxnSpPr/>
            <p:nvPr/>
          </p:nvCxnSpPr>
          <p:spPr bwMode="auto">
            <a:xfrm>
              <a:off x="4804648" y="5165818"/>
              <a:ext cx="631448" cy="0"/>
            </a:xfrm>
            <a:prstGeom prst="straightConnector1">
              <a:avLst/>
            </a:prstGeom>
            <a:solidFill>
              <a:schemeClr val="bg1"/>
            </a:solidFill>
            <a:ln w="190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671DE0EF-C8BF-4E3D-A900-EAB76E317D1F}"/>
                </a:ext>
              </a:extLst>
            </p:cNvPr>
            <p:cNvCxnSpPr/>
            <p:nvPr/>
          </p:nvCxnSpPr>
          <p:spPr bwMode="auto">
            <a:xfrm>
              <a:off x="6876256" y="5165818"/>
              <a:ext cx="631448" cy="0"/>
            </a:xfrm>
            <a:prstGeom prst="straightConnector1">
              <a:avLst/>
            </a:prstGeom>
            <a:solidFill>
              <a:schemeClr val="bg1"/>
            </a:solidFill>
            <a:ln w="190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2" name="Rounded Rectangle 108">
              <a:extLst>
                <a:ext uri="{FF2B5EF4-FFF2-40B4-BE49-F238E27FC236}">
                  <a16:creationId xmlns:a16="http://schemas.microsoft.com/office/drawing/2014/main" id="{87101D5C-49E9-403A-8A73-EC6C2160B77F}"/>
                </a:ext>
              </a:extLst>
            </p:cNvPr>
            <p:cNvSpPr/>
            <p:nvPr/>
          </p:nvSpPr>
          <p:spPr bwMode="auto">
            <a:xfrm>
              <a:off x="539552" y="4333538"/>
              <a:ext cx="8208912" cy="1507882"/>
            </a:xfrm>
            <a:prstGeom prst="roundRect">
              <a:avLst/>
            </a:prstGeom>
            <a:noFill/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algn="ctr" rtl="0" fontAlgn="base">
                <a:spcBef>
                  <a:spcPct val="20000"/>
                </a:spcBef>
                <a:spcAft>
                  <a:spcPct val="0"/>
                </a:spcAft>
                <a:defRPr sz="220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20000"/>
                </a:spcBef>
                <a:spcAft>
                  <a:spcPct val="0"/>
                </a:spcAft>
                <a:defRPr sz="220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20000"/>
                </a:spcBef>
                <a:spcAft>
                  <a:spcPct val="0"/>
                </a:spcAft>
                <a:defRPr sz="220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20000"/>
                </a:spcBef>
                <a:spcAft>
                  <a:spcPct val="0"/>
                </a:spcAft>
                <a:defRPr sz="220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20000"/>
                </a:spcBef>
                <a:spcAft>
                  <a:spcPct val="0"/>
                </a:spcAft>
                <a:defRPr sz="220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20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20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20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20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2D343F8-71DA-49F1-B716-8552645D4AFB}"/>
              </a:ext>
            </a:extLst>
          </p:cNvPr>
          <p:cNvGrpSpPr/>
          <p:nvPr/>
        </p:nvGrpSpPr>
        <p:grpSpPr>
          <a:xfrm>
            <a:off x="1973104" y="5851743"/>
            <a:ext cx="2591596" cy="476046"/>
            <a:chOff x="539552" y="4333538"/>
            <a:chExt cx="8208912" cy="1507882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FC0A8D50-3C1B-449A-BA27-32E3DAB5C6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080" y="4437112"/>
              <a:ext cx="1295256" cy="1278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84591C3B-6EC0-4CDD-9716-10BB773A82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647"/>
            <a:stretch/>
          </p:blipFill>
          <p:spPr bwMode="auto">
            <a:xfrm>
              <a:off x="2940949" y="4393878"/>
              <a:ext cx="1818032" cy="1321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DE3C912F-E17C-40A0-A98E-739C17756C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3594" y="4438824"/>
              <a:ext cx="990600" cy="1276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4892B3A7-7C35-4AC2-9B81-FD9B450030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8807" y="4438824"/>
              <a:ext cx="952354" cy="1276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152F24A0-F1C9-40A2-9E1B-D449978A5747}"/>
                </a:ext>
              </a:extLst>
            </p:cNvPr>
            <p:cNvCxnSpPr/>
            <p:nvPr/>
          </p:nvCxnSpPr>
          <p:spPr bwMode="auto">
            <a:xfrm>
              <a:off x="2212360" y="5160192"/>
              <a:ext cx="631448" cy="0"/>
            </a:xfrm>
            <a:prstGeom prst="straightConnector1">
              <a:avLst/>
            </a:prstGeom>
            <a:solidFill>
              <a:schemeClr val="bg1"/>
            </a:solidFill>
            <a:ln w="190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00DCC195-83D9-42B9-B40C-C7C5DFB6ED66}"/>
                </a:ext>
              </a:extLst>
            </p:cNvPr>
            <p:cNvCxnSpPr/>
            <p:nvPr/>
          </p:nvCxnSpPr>
          <p:spPr bwMode="auto">
            <a:xfrm>
              <a:off x="4804648" y="5165818"/>
              <a:ext cx="631448" cy="0"/>
            </a:xfrm>
            <a:prstGeom prst="straightConnector1">
              <a:avLst/>
            </a:prstGeom>
            <a:solidFill>
              <a:schemeClr val="bg1"/>
            </a:solidFill>
            <a:ln w="190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FB03E8AC-6379-4F38-9FB9-AB67754FC824}"/>
                </a:ext>
              </a:extLst>
            </p:cNvPr>
            <p:cNvCxnSpPr/>
            <p:nvPr/>
          </p:nvCxnSpPr>
          <p:spPr bwMode="auto">
            <a:xfrm>
              <a:off x="6876256" y="5165818"/>
              <a:ext cx="631448" cy="0"/>
            </a:xfrm>
            <a:prstGeom prst="straightConnector1">
              <a:avLst/>
            </a:prstGeom>
            <a:solidFill>
              <a:schemeClr val="bg1"/>
            </a:solidFill>
            <a:ln w="190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4" name="Rounded Rectangle 117">
              <a:extLst>
                <a:ext uri="{FF2B5EF4-FFF2-40B4-BE49-F238E27FC236}">
                  <a16:creationId xmlns:a16="http://schemas.microsoft.com/office/drawing/2014/main" id="{1A65603A-1BCC-4287-94E4-4D7632AB558D}"/>
                </a:ext>
              </a:extLst>
            </p:cNvPr>
            <p:cNvSpPr/>
            <p:nvPr/>
          </p:nvSpPr>
          <p:spPr bwMode="auto">
            <a:xfrm>
              <a:off x="539552" y="4333538"/>
              <a:ext cx="8208912" cy="1507882"/>
            </a:xfrm>
            <a:prstGeom prst="roundRect">
              <a:avLst/>
            </a:prstGeom>
            <a:noFill/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algn="ctr" rtl="0" fontAlgn="base">
                <a:spcBef>
                  <a:spcPct val="20000"/>
                </a:spcBef>
                <a:spcAft>
                  <a:spcPct val="0"/>
                </a:spcAft>
                <a:defRPr sz="220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20000"/>
                </a:spcBef>
                <a:spcAft>
                  <a:spcPct val="0"/>
                </a:spcAft>
                <a:defRPr sz="220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20000"/>
                </a:spcBef>
                <a:spcAft>
                  <a:spcPct val="0"/>
                </a:spcAft>
                <a:defRPr sz="220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20000"/>
                </a:spcBef>
                <a:spcAft>
                  <a:spcPct val="0"/>
                </a:spcAft>
                <a:defRPr sz="220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20000"/>
                </a:spcBef>
                <a:spcAft>
                  <a:spcPct val="0"/>
                </a:spcAft>
                <a:defRPr sz="220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20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20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20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20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78B43B71-B849-42FC-9EF5-363D9B9BA0D5}"/>
              </a:ext>
            </a:extLst>
          </p:cNvPr>
          <p:cNvCxnSpPr/>
          <p:nvPr/>
        </p:nvCxnSpPr>
        <p:spPr bwMode="auto">
          <a:xfrm>
            <a:off x="4709408" y="5069182"/>
            <a:ext cx="721365" cy="0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275154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73F95-1241-48E4-9020-DA2ABC5DF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data life cycle shows how </a:t>
            </a:r>
            <a:r>
              <a:rPr lang="en-GB" i="1" dirty="0"/>
              <a:t>in silico </a:t>
            </a:r>
            <a:r>
              <a:rPr lang="en-GB" dirty="0"/>
              <a:t>re-use of data</a:t>
            </a:r>
            <a:br>
              <a:rPr lang="en-GB" dirty="0"/>
            </a:br>
            <a:r>
              <a:rPr lang="en-GB" dirty="0"/>
              <a:t>fits in with the overall flow of information</a:t>
            </a:r>
            <a:endParaRPr lang="LID4096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5929607-3E1C-4CD0-9667-8A51FE9EB612}"/>
              </a:ext>
            </a:extLst>
          </p:cNvPr>
          <p:cNvGrpSpPr/>
          <p:nvPr/>
        </p:nvGrpSpPr>
        <p:grpSpPr>
          <a:xfrm>
            <a:off x="3264335" y="1624204"/>
            <a:ext cx="5663329" cy="4568599"/>
            <a:chOff x="4427728" y="1801630"/>
            <a:chExt cx="4688929" cy="378255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2D69FCF-4030-4ACC-BB09-C603B2F4A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27728" y="1801630"/>
              <a:ext cx="4688929" cy="3782552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17F800F-814D-48BD-A650-3032122539D1}"/>
                </a:ext>
              </a:extLst>
            </p:cNvPr>
            <p:cNvSpPr/>
            <p:nvPr/>
          </p:nvSpPr>
          <p:spPr>
            <a:xfrm>
              <a:off x="5970814" y="3336471"/>
              <a:ext cx="1586343" cy="6912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</p:grpSp>
      <p:sp>
        <p:nvSpPr>
          <p:cNvPr id="4" name="Arrow: Right 3">
            <a:extLst>
              <a:ext uri="{FF2B5EF4-FFF2-40B4-BE49-F238E27FC236}">
                <a16:creationId xmlns:a16="http://schemas.microsoft.com/office/drawing/2014/main" id="{9E53B651-E08F-435C-B8B1-F8E5BBC66347}"/>
              </a:ext>
            </a:extLst>
          </p:cNvPr>
          <p:cNvSpPr/>
          <p:nvPr/>
        </p:nvSpPr>
        <p:spPr>
          <a:xfrm>
            <a:off x="5218825" y="3622753"/>
            <a:ext cx="1844700" cy="571500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l-NL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1" dirty="0">
                <a:solidFill>
                  <a:schemeClr val="bg1"/>
                </a:solidFill>
              </a:rPr>
              <a:t>in silico analysis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4E19AC-D41B-4B99-84DF-E5C27FA6982D}"/>
              </a:ext>
            </a:extLst>
          </p:cNvPr>
          <p:cNvSpPr txBox="1"/>
          <p:nvPr/>
        </p:nvSpPr>
        <p:spPr>
          <a:xfrm>
            <a:off x="425505" y="6598348"/>
            <a:ext cx="20405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>
                <a:latin typeface="Calibri"/>
              </a:rPr>
              <a:t>Vaudel</a:t>
            </a:r>
            <a:r>
              <a:rPr lang="en-GB" sz="1400" dirty="0">
                <a:latin typeface="Calibri"/>
              </a:rPr>
              <a:t>, Proteomics, 2016</a:t>
            </a:r>
            <a:endParaRPr lang="en-GB" sz="1400" i="1" dirty="0">
              <a:latin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C7CA76-6756-4E41-813D-0C90379FB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6028" y="6438351"/>
            <a:ext cx="786452" cy="47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42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1536F-E09E-4F75-A125-D1602D036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And this is seen in practice in proteomics</a:t>
            </a:r>
            <a:br>
              <a:rPr lang="en-GB" dirty="0"/>
            </a:br>
            <a:r>
              <a:rPr lang="en-GB" dirty="0"/>
              <a:t>as data is increasingly re-used</a:t>
            </a:r>
            <a:endParaRPr lang="LID4096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EF1529-A431-40E1-B45E-E9FBEB9FA9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13" r="7783"/>
          <a:stretch/>
        </p:blipFill>
        <p:spPr>
          <a:xfrm>
            <a:off x="7252138" y="2157521"/>
            <a:ext cx="4753830" cy="46941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2FEF58A-DAC2-4234-B026-A22CDB1824AE}"/>
              </a:ext>
            </a:extLst>
          </p:cNvPr>
          <p:cNvSpPr/>
          <p:nvPr/>
        </p:nvSpPr>
        <p:spPr>
          <a:xfrm>
            <a:off x="3338198" y="4258382"/>
            <a:ext cx="46038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 sz="10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rgbClr val="000000"/>
                </a:solidFill>
              </a:rPr>
              <a:t>Year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60404355-2908-4FA4-848F-8BF49309CFE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0014728"/>
              </p:ext>
            </p:extLst>
          </p:nvPr>
        </p:nvGraphicFramePr>
        <p:xfrm>
          <a:off x="521160" y="1559863"/>
          <a:ext cx="6554840" cy="33858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85599FC-CE8A-4A66-9F6C-165FB0174E83}"/>
              </a:ext>
            </a:extLst>
          </p:cNvPr>
          <p:cNvSpPr txBox="1"/>
          <p:nvPr/>
        </p:nvSpPr>
        <p:spPr>
          <a:xfrm>
            <a:off x="425505" y="6598348"/>
            <a:ext cx="58615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Calibri"/>
              </a:rPr>
              <a:t>Slide courtesy of </a:t>
            </a:r>
            <a:r>
              <a:rPr lang="en-GB" sz="1400" dirty="0" err="1">
                <a:latin typeface="Calibri"/>
              </a:rPr>
              <a:t>Dr.</a:t>
            </a:r>
            <a:r>
              <a:rPr lang="en-GB" sz="1400" dirty="0">
                <a:latin typeface="Calibri"/>
              </a:rPr>
              <a:t> Juan Antonio </a:t>
            </a:r>
            <a:r>
              <a:rPr lang="en-GB" sz="1400" dirty="0" err="1">
                <a:latin typeface="Calibri"/>
              </a:rPr>
              <a:t>Vizcaíno</a:t>
            </a:r>
            <a:r>
              <a:rPr lang="en-GB" sz="1400" dirty="0">
                <a:latin typeface="Calibri"/>
              </a:rPr>
              <a:t>, Proteomics Team Leader, EMBL-EBI</a:t>
            </a:r>
            <a:endParaRPr lang="en-GB" sz="1400" i="1" dirty="0"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5A3B59-8A7E-4FCA-9C0C-393D06C35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6028" y="6438351"/>
            <a:ext cx="786452" cy="47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716374"/>
      </p:ext>
    </p:extLst>
  </p:cSld>
  <p:clrMapOvr>
    <a:masterClrMapping/>
  </p:clrMapOvr>
</p:sld>
</file>

<file path=ppt/theme/theme1.xml><?xml version="1.0" encoding="utf-8"?>
<a:theme xmlns:a="http://schemas.openxmlformats.org/drawingml/2006/main" name="VIB_template_new">
  <a:themeElements>
    <a:clrScheme name="VIB Colours">
      <a:dk1>
        <a:srgbClr val="1B2944"/>
      </a:dk1>
      <a:lt1>
        <a:sysClr val="window" lastClr="FFFFFF"/>
      </a:lt1>
      <a:dk2>
        <a:srgbClr val="1B2944"/>
      </a:dk2>
      <a:lt2>
        <a:srgbClr val="FFFFFF"/>
      </a:lt2>
      <a:accent1>
        <a:srgbClr val="5DB7B1"/>
      </a:accent1>
      <a:accent2>
        <a:srgbClr val="5A2A82"/>
      </a:accent2>
      <a:accent3>
        <a:srgbClr val="FF681E"/>
      </a:accent3>
      <a:accent4>
        <a:srgbClr val="1B2944"/>
      </a:accent4>
      <a:accent5>
        <a:srgbClr val="7C7C7C"/>
      </a:accent5>
      <a:accent6>
        <a:srgbClr val="FFFFFF"/>
      </a:accent6>
      <a:hlink>
        <a:srgbClr val="5DB7B1"/>
      </a:hlink>
      <a:folHlink>
        <a:srgbClr val="5DB7B1"/>
      </a:folHlink>
    </a:clrScheme>
    <a:fontScheme name="VIB Theme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F52A2D9-3537-4A4B-A5A7-437C6DAFF3B2}" vid="{51DB1E24-3D82-417F-A667-72D8C4750DE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c0d98ad5e2642f89c606050aa6933af xmlns="c9d748f5-5876-47e9-a303-3a7826611e35">
      <Terms xmlns="http://schemas.microsoft.com/office/infopath/2007/PartnerControls">
        <TermInfo xmlns="http://schemas.microsoft.com/office/infopath/2007/PartnerControls">
          <TermName xmlns="http://schemas.microsoft.com/office/infopath/2007/PartnerControls">Template</TermName>
          <TermId xmlns="http://schemas.microsoft.com/office/infopath/2007/PartnerControls">6147a76d-7c71-4126-9bc5-b71e0ce46930</TermId>
        </TermInfo>
      </Terms>
    </pc0d98ad5e2642f89c606050aa6933af>
    <b235e3f0792140ffbb730e52789f9435 xmlns="c9d748f5-5876-47e9-a303-3a7826611e35">
      <Terms xmlns="http://schemas.microsoft.com/office/infopath/2007/PartnerControls">
        <TermInfo xmlns="http://schemas.microsoft.com/office/infopath/2007/PartnerControls">
          <TermName xmlns="http://schemas.microsoft.com/office/infopath/2007/PartnerControls">Communication at VIB</TermName>
          <TermId xmlns="http://schemas.microsoft.com/office/infopath/2007/PartnerControls">ec6637b6-7d77-48dd-8d1a-e5ad5a42a5b7</TermId>
        </TermInfo>
      </Terms>
    </b235e3f0792140ffbb730e52789f9435>
    <p9556c49ba1a4ec09f00832b84beee22 xmlns="c9d748f5-5876-47e9-a303-3a7826611e35">
      <Terms xmlns="http://schemas.microsoft.com/office/infopath/2007/PartnerControls">
        <TermInfo xmlns="http://schemas.microsoft.com/office/infopath/2007/PartnerControls">
          <TermName xmlns="http://schemas.microsoft.com/office/infopath/2007/PartnerControls">English</TermName>
          <TermId xmlns="http://schemas.microsoft.com/office/infopath/2007/PartnerControls">cf1ccf97-a177-4e56-a5ce-0b376d8acdb5</TermId>
        </TermInfo>
      </Terms>
    </p9556c49ba1a4ec09f00832b84beee22>
    <TaxCatchAll xmlns="c9d748f5-5876-47e9-a303-3a7826611e35">
      <Value>13</Value>
      <Value>16</Value>
      <Value>2</Value>
    </TaxCatchAl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SPOC Document" ma:contentTypeID="0x010100D21CD732196BCA4DA3AD15741FAAEAB300B4B5CB8B400AFE40A28217962755B872" ma:contentTypeVersion="" ma:contentTypeDescription="Any stored document in SPOC" ma:contentTypeScope="" ma:versionID="a147e246583725666b90d480f2c46a0f">
  <xsd:schema xmlns:xsd="http://www.w3.org/2001/XMLSchema" xmlns:xs="http://www.w3.org/2001/XMLSchema" xmlns:p="http://schemas.microsoft.com/office/2006/metadata/properties" xmlns:ns2="c9d748f5-5876-47e9-a303-3a7826611e35" targetNamespace="http://schemas.microsoft.com/office/2006/metadata/properties" ma:root="true" ma:fieldsID="67de9deb72ad5d422c0858f1c758fe77" ns2:_="">
    <xsd:import namespace="c9d748f5-5876-47e9-a303-3a7826611e35"/>
    <xsd:element name="properties">
      <xsd:complexType>
        <xsd:sequence>
          <xsd:element name="documentManagement">
            <xsd:complexType>
              <xsd:all>
                <xsd:element ref="ns2:pc0d98ad5e2642f89c606050aa6933af" minOccurs="0"/>
                <xsd:element ref="ns2:TaxCatchAll" minOccurs="0"/>
                <xsd:element ref="ns2:TaxCatchAllLabel" minOccurs="0"/>
                <xsd:element ref="ns2:p9556c49ba1a4ec09f00832b84beee22" minOccurs="0"/>
                <xsd:element ref="ns2:b235e3f0792140ffbb730e52789f9435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d748f5-5876-47e9-a303-3a7826611e35" elementFormDefault="qualified">
    <xsd:import namespace="http://schemas.microsoft.com/office/2006/documentManagement/types"/>
    <xsd:import namespace="http://schemas.microsoft.com/office/infopath/2007/PartnerControls"/>
    <xsd:element name="pc0d98ad5e2642f89c606050aa6933af" ma:index="8" ma:taxonomy="true" ma:internalName="pc0d98ad5e2642f89c606050aa6933af" ma:taxonomyFieldName="SPOCDocType" ma:displayName="SPOC DocType" ma:default="" ma:fieldId="{9c0d98ad-5e26-42f8-9c60-6050aa6933af}" ma:sspId="f25094d8-76ab-4d6b-88a7-2b66e0abe62d" ma:termSetId="e2647def-8179-40a2-aff3-89d3333a18b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a714be83-99a2-4762-87a8-d84bb9bc2de8}" ma:internalName="TaxCatchAll" ma:showField="CatchAllData" ma:web="c9d748f5-5876-47e9-a303-3a7826611e3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a714be83-99a2-4762-87a8-d84bb9bc2de8}" ma:internalName="TaxCatchAllLabel" ma:readOnly="true" ma:showField="CatchAllDataLabel" ma:web="c9d748f5-5876-47e9-a303-3a7826611e3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9556c49ba1a4ec09f00832b84beee22" ma:index="12" ma:taxonomy="true" ma:internalName="p9556c49ba1a4ec09f00832b84beee22" ma:taxonomyFieldName="SPOCLanguage" ma:displayName="SPOC Language" ma:default="" ma:fieldId="{99556c49-ba1a-4ec0-9f00-832b84beee22}" ma:taxonomyMulti="true" ma:sspId="f25094d8-76ab-4d6b-88a7-2b66e0abe62d" ma:termSetId="3669b949-c6bf-4656-bd7a-bb8125f2c65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b235e3f0792140ffbb730e52789f9435" ma:index="14" ma:taxonomy="true" ma:internalName="b235e3f0792140ffbb730e52789f9435" ma:taxonomyFieldName="SPOCTopic" ma:displayName="SPOC Topic" ma:default="" ma:fieldId="{b235e3f0-7921-40ff-bb73-0e52789f9435}" ma:sspId="f25094d8-76ab-4d6b-88a7-2b66e0abe62d" ma:termSetId="3a64726a-3290-4c07-9d25-34b6040ad915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5B7C33D-E00A-42DB-8DE7-3BB3D39E1F2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D297F28-CAF5-4A01-A1F0-D0775725C31F}">
  <ds:schemaRefs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c9d748f5-5876-47e9-a303-3a7826611e35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8CE217E-83C8-4F4B-A3FE-FFAA57CF9B3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d748f5-5876-47e9-a303-3a7826611e3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VIB_PPT_template</Template>
  <TotalTime>0</TotalTime>
  <Words>1301</Words>
  <Application>Microsoft Office PowerPoint</Application>
  <PresentationFormat>Widescreen</PresentationFormat>
  <Paragraphs>189</Paragraphs>
  <Slides>32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Calibri</vt:lpstr>
      <vt:lpstr>Cambria Math</vt:lpstr>
      <vt:lpstr>Corbel</vt:lpstr>
      <vt:lpstr>Courier New</vt:lpstr>
      <vt:lpstr>Dense</vt:lpstr>
      <vt:lpstr>Tahoma</vt:lpstr>
      <vt:lpstr>VIB_template_new</vt:lpstr>
      <vt:lpstr>Data sharing and reuse </vt:lpstr>
      <vt:lpstr>PowerPoint Presentation</vt:lpstr>
      <vt:lpstr>PowerPoint Presentation</vt:lpstr>
      <vt:lpstr>PowerPoint Presentation</vt:lpstr>
      <vt:lpstr>Mass spectrometry data is high-content, meaning that much more data is acquired than is used in most papers</vt:lpstr>
      <vt:lpstr>Mass spectrometry is also high throughput, meaning there is lots of data available!</vt:lpstr>
      <vt:lpstr>As the volume and content of data increases in a field, the role of bioinformatics in that field changes as well</vt:lpstr>
      <vt:lpstr>The data life cycle shows how in silico re-use of data fits in with the overall flow of information</vt:lpstr>
      <vt:lpstr>And this is seen in practice in proteomics as data is increasingly re-used</vt:lpstr>
      <vt:lpstr>Large-scale data reprocessing can harness heterogeneity to dig very deep into the proteome</vt:lpstr>
      <vt:lpstr>PowerPoint Presentation</vt:lpstr>
      <vt:lpstr>In general, data re-use can take four distinct forms,  all of which are somehow applied in our example</vt:lpstr>
      <vt:lpstr>PowerPoint Presentation</vt:lpstr>
      <vt:lpstr>Our MS2PIP fragmentation model accurately predicts peptide behaviour in varying conditions</vt:lpstr>
      <vt:lpstr>DeepLC is a retention time predictor that can accurately predict retention times of as-yet unseen modifications</vt:lpstr>
      <vt:lpstr>The performance of DeepLC is on par with the state-of-the-art </vt:lpstr>
      <vt:lpstr>DeepLC can accurately predict tR for many modifications, despite never having seen these before</vt:lpstr>
      <vt:lpstr>MS2PIP and DeepLC were crucial in the development of a targeted MS-based COVID-19 test that runs in 38 mins</vt:lpstr>
      <vt:lpstr>MS2PIP and DeepLC power ionbot, a novel and extensible open modification search engine with high reliability</vt:lpstr>
      <vt:lpstr>Ionbot shows the value of open modification searches, as well as the value of accurate prediction models</vt:lpstr>
      <vt:lpstr>Interestingly, many identifications from the closed search are overruled by ionbot in the open search</vt:lpstr>
      <vt:lpstr>Overruled identifications are better, as shown for results obtained with, and without predictions provided to ionbot</vt:lpstr>
      <vt:lpstr>We reprocessed a large amount of phosphoproteomics data using ionbot, and made it available through Scop3P</vt:lpstr>
      <vt:lpstr>Scop3PTM integrates protein information at the residue level from a variety of resources</vt:lpstr>
      <vt:lpstr>Scop3P shows these results interactively on the web, and presents REST APIs for 3rd party re-use</vt:lpstr>
      <vt:lpstr>Closing the circle, Scop3P itself becomes a resource for use and re-use by others!</vt:lpstr>
      <vt:lpstr>And we are now running ionbot on all human spectra contained in the PRIDE database</vt:lpstr>
      <vt:lpstr>Scop3PTM will become a proteome-wide PTM detection knowledgebase</vt:lpstr>
      <vt:lpstr>PowerPoint Presentation</vt:lpstr>
      <vt:lpstr>A sociological take on work of my group highlights the key benefits of open science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Lennart Martens</dc:creator>
  <cp:lastModifiedBy>Lennart Martens</cp:lastModifiedBy>
  <cp:revision>462</cp:revision>
  <dcterms:created xsi:type="dcterms:W3CDTF">2016-11-18T10:31:19Z</dcterms:created>
  <dcterms:modified xsi:type="dcterms:W3CDTF">2022-09-08T11:21:25Z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0x010100D21CD732196BCA4DA3AD15741FAAEAB300B4B5CB8B400AFE40A28217962755B872</vt:lpwstr>
  </property>
  <property fmtid="{D5CDD505-2E9C-101B-9397-08002B2CF9AE}" pid="3" name="SPOCTopic">
    <vt:lpwstr>2;#Communication at VIB|ec6637b6-7d77-48dd-8d1a-e5ad5a42a5b7</vt:lpwstr>
  </property>
  <property fmtid="{D5CDD505-2E9C-101B-9397-08002B2CF9AE}" pid="4" name="SPOCLanguage">
    <vt:lpwstr>13;#English|cf1ccf97-a177-4e56-a5ce-0b376d8acdb5</vt:lpwstr>
  </property>
  <property fmtid="{D5CDD505-2E9C-101B-9397-08002B2CF9AE}" pid="5" name="SPOCDocType">
    <vt:lpwstr>16;#Template|6147a76d-7c71-4126-9bc5-b71e0ce46930</vt:lpwstr>
  </property>
</Properties>
</file>