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256" r:id="rId5"/>
    <p:sldId id="481" r:id="rId6"/>
    <p:sldId id="746" r:id="rId7"/>
    <p:sldId id="490" r:id="rId8"/>
    <p:sldId id="405" r:id="rId9"/>
    <p:sldId id="491" r:id="rId10"/>
    <p:sldId id="723" r:id="rId11"/>
    <p:sldId id="688" r:id="rId12"/>
    <p:sldId id="408" r:id="rId13"/>
    <p:sldId id="411" r:id="rId14"/>
    <p:sldId id="690" r:id="rId15"/>
    <p:sldId id="691" r:id="rId16"/>
    <p:sldId id="692" r:id="rId17"/>
    <p:sldId id="413" r:id="rId18"/>
    <p:sldId id="689" r:id="rId19"/>
    <p:sldId id="415" r:id="rId20"/>
    <p:sldId id="416" r:id="rId21"/>
    <p:sldId id="724" r:id="rId22"/>
    <p:sldId id="454" r:id="rId23"/>
    <p:sldId id="494" r:id="rId24"/>
    <p:sldId id="495" r:id="rId25"/>
    <p:sldId id="457" r:id="rId26"/>
    <p:sldId id="725" r:id="rId27"/>
    <p:sldId id="502" r:id="rId28"/>
    <p:sldId id="503" r:id="rId29"/>
    <p:sldId id="504" r:id="rId30"/>
    <p:sldId id="687" r:id="rId31"/>
    <p:sldId id="509" r:id="rId32"/>
    <p:sldId id="726" r:id="rId33"/>
    <p:sldId id="728" r:id="rId34"/>
    <p:sldId id="662" r:id="rId35"/>
    <p:sldId id="740" r:id="rId36"/>
    <p:sldId id="741" r:id="rId37"/>
    <p:sldId id="742" r:id="rId38"/>
    <p:sldId id="712" r:id="rId39"/>
    <p:sldId id="739" r:id="rId40"/>
    <p:sldId id="745" r:id="rId41"/>
    <p:sldId id="744" r:id="rId42"/>
    <p:sldId id="743" r:id="rId43"/>
    <p:sldId id="727" r:id="rId44"/>
    <p:sldId id="475" r:id="rId45"/>
    <p:sldId id="384" r:id="rId46"/>
    <p:sldId id="487" r:id="rId47"/>
    <p:sldId id="709" r:id="rId48"/>
  </p:sldIdLst>
  <p:sldSz cx="9144000" cy="6858000" type="screen4x3"/>
  <p:notesSz cx="7010400" cy="9296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2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Van Gysel" initials="AVG" lastIdx="4" clrIdx="0">
    <p:extLst>
      <p:ext uri="{19B8F6BF-5375-455C-9EA6-DF929625EA0E}">
        <p15:presenceInfo xmlns:p15="http://schemas.microsoft.com/office/powerpoint/2012/main" userId="S-1-5-21-360490010-3239552531-2588041791-2225" providerId="AD"/>
      </p:ext>
    </p:extLst>
  </p:cmAuthor>
  <p:cmAuthor id="2" name="Katrien Swerts | VIB |" initials="KS|V|" lastIdx="13" clrIdx="1">
    <p:extLst>
      <p:ext uri="{19B8F6BF-5375-455C-9EA6-DF929625EA0E}">
        <p15:presenceInfo xmlns:p15="http://schemas.microsoft.com/office/powerpoint/2012/main" userId="S-1-5-21-2091603964-857694214-1427260136-21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E72FF"/>
    <a:srgbClr val="30D518"/>
    <a:srgbClr val="32A621"/>
    <a:srgbClr val="FFFF00"/>
    <a:srgbClr val="3333CC"/>
    <a:srgbClr val="B8FFB8"/>
    <a:srgbClr val="FFC5C5"/>
    <a:srgbClr val="0000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5631" autoAdjust="0"/>
  </p:normalViewPr>
  <p:slideViewPr>
    <p:cSldViewPr snapToGrid="0" snapToObjects="1">
      <p:cViewPr varScale="1">
        <p:scale>
          <a:sx n="90" d="100"/>
          <a:sy n="90" d="100"/>
        </p:scale>
        <p:origin x="89" y="38"/>
      </p:cViewPr>
      <p:guideLst>
        <p:guide orient="horz" pos="1185"/>
        <p:guide pos="295"/>
      </p:guideLst>
    </p:cSldViewPr>
  </p:slideViewPr>
  <p:outlineViewPr>
    <p:cViewPr>
      <p:scale>
        <a:sx n="33" d="100"/>
        <a:sy n="33" d="100"/>
      </p:scale>
      <p:origin x="0" y="-2892"/>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69" d="100"/>
          <a:sy n="69" d="100"/>
        </p:scale>
        <p:origin x="22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341"/>
          </a:xfrm>
          <a:prstGeom prst="rect">
            <a:avLst/>
          </a:prstGeom>
        </p:spPr>
        <p:txBody>
          <a:bodyPr vert="horz" lIns="91440" tIns="45720" rIns="91440" bIns="45720" rtlCol="0"/>
          <a:lstStyle>
            <a:lvl1pPr algn="l">
              <a:defRPr sz="1200"/>
            </a:lvl1pPr>
          </a:lstStyle>
          <a:p>
            <a:endParaRPr lang="nl-BE"/>
          </a:p>
        </p:txBody>
      </p:sp>
      <p:sp>
        <p:nvSpPr>
          <p:cNvPr id="4" name="Footer Placeholder 3"/>
          <p:cNvSpPr>
            <a:spLocks noGrp="1"/>
          </p:cNvSpPr>
          <p:nvPr>
            <p:ph type="ftr" sz="quarter" idx="2"/>
          </p:nvPr>
        </p:nvSpPr>
        <p:spPr>
          <a:xfrm>
            <a:off x="0" y="8831059"/>
            <a:ext cx="3037117" cy="465341"/>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971614" y="8831059"/>
            <a:ext cx="3037117" cy="465341"/>
          </a:xfrm>
          <a:prstGeom prst="rect">
            <a:avLst/>
          </a:prstGeom>
        </p:spPr>
        <p:txBody>
          <a:bodyPr vert="horz" lIns="91440" tIns="45720" rIns="91440" bIns="45720" rtlCol="0" anchor="b"/>
          <a:lstStyle>
            <a:lvl1pPr algn="r">
              <a:defRPr sz="1200"/>
            </a:lvl1pPr>
          </a:lstStyle>
          <a:p>
            <a:fld id="{AA9E64FA-0AFC-482E-91E1-13C572B0E22E}" type="slidenum">
              <a:rPr lang="nl-BE" smtClean="0"/>
              <a:t>‹#›</a:t>
            </a:fld>
            <a:endParaRPr lang="nl-BE"/>
          </a:p>
        </p:txBody>
      </p:sp>
    </p:spTree>
    <p:extLst>
      <p:ext uri="{BB962C8B-B14F-4D97-AF65-F5344CB8AC3E}">
        <p14:creationId xmlns:p14="http://schemas.microsoft.com/office/powerpoint/2010/main" val="1155468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E9C1D95B-6D91-4FE5-9947-3D046F26E09A}"/>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10" name="Header Placeholder 9">
            <a:extLst>
              <a:ext uri="{FF2B5EF4-FFF2-40B4-BE49-F238E27FC236}">
                <a16:creationId xmlns:a16="http://schemas.microsoft.com/office/drawing/2014/main" id="{63943CD6-2ECB-48E4-AB5A-A365B9B9A7D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11" name="Date Placeholder 10">
            <a:extLst>
              <a:ext uri="{FF2B5EF4-FFF2-40B4-BE49-F238E27FC236}">
                <a16:creationId xmlns:a16="http://schemas.microsoft.com/office/drawing/2014/main" id="{5A29BC27-455F-47CF-A9E0-63CA5F902F08}"/>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A9B199D-EB9A-467A-AD3E-25374E7E6827}" type="datetimeFigureOut">
              <a:rPr lang="en-GB" smtClean="0"/>
              <a:t>18/07/2022</a:t>
            </a:fld>
            <a:endParaRPr lang="en-GB"/>
          </a:p>
        </p:txBody>
      </p:sp>
      <p:sp>
        <p:nvSpPr>
          <p:cNvPr id="13" name="Footer Placeholder 12">
            <a:extLst>
              <a:ext uri="{FF2B5EF4-FFF2-40B4-BE49-F238E27FC236}">
                <a16:creationId xmlns:a16="http://schemas.microsoft.com/office/drawing/2014/main" id="{1FE48C77-1008-4D8B-9398-258A2CAA86CD}"/>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14" name="Notes Placeholder 13">
            <a:extLst>
              <a:ext uri="{FF2B5EF4-FFF2-40B4-BE49-F238E27FC236}">
                <a16:creationId xmlns:a16="http://schemas.microsoft.com/office/drawing/2014/main" id="{AC507273-E8F2-41D3-84F6-956EF08FA1E9}"/>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Number Placeholder 14">
            <a:extLst>
              <a:ext uri="{FF2B5EF4-FFF2-40B4-BE49-F238E27FC236}">
                <a16:creationId xmlns:a16="http://schemas.microsoft.com/office/drawing/2014/main" id="{34AB6D27-1708-4D46-91A9-9D52A605AD1D}"/>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9D94EA0-476F-46DC-85C0-892E6341BDFD}" type="slidenum">
              <a:rPr lang="en-GB" smtClean="0"/>
              <a:t>‹#›</a:t>
            </a:fld>
            <a:endParaRPr lang="en-GB"/>
          </a:p>
        </p:txBody>
      </p:sp>
    </p:spTree>
    <p:extLst>
      <p:ext uri="{BB962C8B-B14F-4D97-AF65-F5344CB8AC3E}">
        <p14:creationId xmlns:p14="http://schemas.microsoft.com/office/powerpoint/2010/main" val="13286506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fld id="{95D1B6F5-EA6C-455F-85EE-6D5080EA6DB2}" type="slidenum">
              <a:rPr lang="nl-BE" smtClean="0"/>
              <a:t>1</a:t>
            </a:fld>
            <a:endParaRPr lang="nl-BE"/>
          </a:p>
        </p:txBody>
      </p:sp>
    </p:spTree>
    <p:extLst>
      <p:ext uri="{BB962C8B-B14F-4D97-AF65-F5344CB8AC3E}">
        <p14:creationId xmlns:p14="http://schemas.microsoft.com/office/powerpoint/2010/main" val="99018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10</a:t>
            </a:fld>
            <a:endParaRPr lang="en-GB"/>
          </a:p>
        </p:txBody>
      </p:sp>
    </p:spTree>
    <p:extLst>
      <p:ext uri="{BB962C8B-B14F-4D97-AF65-F5344CB8AC3E}">
        <p14:creationId xmlns:p14="http://schemas.microsoft.com/office/powerpoint/2010/main" val="246490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5"/>
          </p:nvPr>
        </p:nvSpPr>
        <p:spPr>
          <a:xfrm>
            <a:off x="3970938" y="8829968"/>
            <a:ext cx="3037840" cy="466434"/>
          </a:xfrm>
          <a:prstGeom prst="rect">
            <a:avLst/>
          </a:prstGeom>
        </p:spPr>
        <p:txBody>
          <a:bodyPr/>
          <a:lstStyle/>
          <a:p>
            <a:pPr>
              <a:defRPr/>
            </a:pPr>
            <a:fld id="{4745E276-5113-45F2-839C-716226DEFD2F}" type="slidenum">
              <a:rPr lang="en-GB" smtClean="0"/>
              <a:pPr>
                <a:defRPr/>
              </a:pPr>
              <a:t>11</a:t>
            </a:fld>
            <a:endParaRPr lang="en-GB"/>
          </a:p>
        </p:txBody>
      </p:sp>
    </p:spTree>
    <p:extLst>
      <p:ext uri="{BB962C8B-B14F-4D97-AF65-F5344CB8AC3E}">
        <p14:creationId xmlns:p14="http://schemas.microsoft.com/office/powerpoint/2010/main" val="25570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5"/>
          </p:nvPr>
        </p:nvSpPr>
        <p:spPr>
          <a:xfrm>
            <a:off x="3970938" y="8829968"/>
            <a:ext cx="3037840" cy="466434"/>
          </a:xfrm>
          <a:prstGeom prst="rect">
            <a:avLst/>
          </a:prstGeom>
        </p:spPr>
        <p:txBody>
          <a:bodyPr/>
          <a:lstStyle/>
          <a:p>
            <a:pPr>
              <a:defRPr/>
            </a:pPr>
            <a:fld id="{4745E276-5113-45F2-839C-716226DEFD2F}" type="slidenum">
              <a:rPr lang="en-GB" smtClean="0"/>
              <a:pPr>
                <a:defRPr/>
              </a:pPr>
              <a:t>12</a:t>
            </a:fld>
            <a:endParaRPr lang="en-GB"/>
          </a:p>
        </p:txBody>
      </p:sp>
    </p:spTree>
    <p:extLst>
      <p:ext uri="{BB962C8B-B14F-4D97-AF65-F5344CB8AC3E}">
        <p14:creationId xmlns:p14="http://schemas.microsoft.com/office/powerpoint/2010/main" val="343781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5"/>
          </p:nvPr>
        </p:nvSpPr>
        <p:spPr>
          <a:xfrm>
            <a:off x="3970938" y="8829968"/>
            <a:ext cx="3037840" cy="466434"/>
          </a:xfrm>
          <a:prstGeom prst="rect">
            <a:avLst/>
          </a:prstGeom>
        </p:spPr>
        <p:txBody>
          <a:bodyPr/>
          <a:lstStyle/>
          <a:p>
            <a:pPr>
              <a:defRPr/>
            </a:pPr>
            <a:fld id="{4745E276-5113-45F2-839C-716226DEFD2F}" type="slidenum">
              <a:rPr lang="en-GB" smtClean="0"/>
              <a:pPr>
                <a:defRPr/>
              </a:pPr>
              <a:t>13</a:t>
            </a:fld>
            <a:endParaRPr lang="en-GB"/>
          </a:p>
        </p:txBody>
      </p:sp>
    </p:spTree>
    <p:extLst>
      <p:ext uri="{BB962C8B-B14F-4D97-AF65-F5344CB8AC3E}">
        <p14:creationId xmlns:p14="http://schemas.microsoft.com/office/powerpoint/2010/main" val="310836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14</a:t>
            </a:fld>
            <a:endParaRPr lang="en-GB"/>
          </a:p>
        </p:txBody>
      </p:sp>
    </p:spTree>
    <p:extLst>
      <p:ext uri="{BB962C8B-B14F-4D97-AF65-F5344CB8AC3E}">
        <p14:creationId xmlns:p14="http://schemas.microsoft.com/office/powerpoint/2010/main" val="349181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5"/>
          </p:nvPr>
        </p:nvSpPr>
        <p:spPr>
          <a:xfrm>
            <a:off x="3970938" y="8829968"/>
            <a:ext cx="3037840" cy="466434"/>
          </a:xfrm>
          <a:prstGeom prst="rect">
            <a:avLst/>
          </a:prstGeom>
        </p:spPr>
        <p:txBody>
          <a:bodyPr/>
          <a:lstStyle/>
          <a:p>
            <a:pPr>
              <a:defRPr/>
            </a:pPr>
            <a:fld id="{4745E276-5113-45F2-839C-716226DEFD2F}" type="slidenum">
              <a:rPr lang="en-GB" smtClean="0"/>
              <a:pPr>
                <a:defRPr/>
              </a:pPr>
              <a:t>15</a:t>
            </a:fld>
            <a:endParaRPr lang="en-GB"/>
          </a:p>
        </p:txBody>
      </p:sp>
    </p:spTree>
    <p:extLst>
      <p:ext uri="{BB962C8B-B14F-4D97-AF65-F5344CB8AC3E}">
        <p14:creationId xmlns:p14="http://schemas.microsoft.com/office/powerpoint/2010/main" val="1529773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16</a:t>
            </a:fld>
            <a:endParaRPr lang="en-GB"/>
          </a:p>
        </p:txBody>
      </p:sp>
    </p:spTree>
    <p:extLst>
      <p:ext uri="{BB962C8B-B14F-4D97-AF65-F5344CB8AC3E}">
        <p14:creationId xmlns:p14="http://schemas.microsoft.com/office/powerpoint/2010/main" val="295184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17</a:t>
            </a:fld>
            <a:endParaRPr lang="en-GB"/>
          </a:p>
        </p:txBody>
      </p:sp>
    </p:spTree>
    <p:extLst>
      <p:ext uri="{BB962C8B-B14F-4D97-AF65-F5344CB8AC3E}">
        <p14:creationId xmlns:p14="http://schemas.microsoft.com/office/powerpoint/2010/main" val="345600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18</a:t>
            </a:fld>
            <a:endParaRPr lang="en-GB"/>
          </a:p>
        </p:txBody>
      </p:sp>
    </p:spTree>
    <p:extLst>
      <p:ext uri="{BB962C8B-B14F-4D97-AF65-F5344CB8AC3E}">
        <p14:creationId xmlns:p14="http://schemas.microsoft.com/office/powerpoint/2010/main" val="156074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19</a:t>
            </a:fld>
            <a:endParaRPr lang="en-GB"/>
          </a:p>
        </p:txBody>
      </p:sp>
    </p:spTree>
    <p:extLst>
      <p:ext uri="{BB962C8B-B14F-4D97-AF65-F5344CB8AC3E}">
        <p14:creationId xmlns:p14="http://schemas.microsoft.com/office/powerpoint/2010/main" val="284762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a:t>
            </a:fld>
            <a:endParaRPr lang="en-GB"/>
          </a:p>
        </p:txBody>
      </p:sp>
    </p:spTree>
    <p:extLst>
      <p:ext uri="{BB962C8B-B14F-4D97-AF65-F5344CB8AC3E}">
        <p14:creationId xmlns:p14="http://schemas.microsoft.com/office/powerpoint/2010/main" val="27602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20</a:t>
            </a:fld>
            <a:endParaRPr lang="en-GB"/>
          </a:p>
        </p:txBody>
      </p:sp>
    </p:spTree>
    <p:extLst>
      <p:ext uri="{BB962C8B-B14F-4D97-AF65-F5344CB8AC3E}">
        <p14:creationId xmlns:p14="http://schemas.microsoft.com/office/powerpoint/2010/main" val="337119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dirty="0"/>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21</a:t>
            </a:fld>
            <a:endParaRPr lang="en-GB"/>
          </a:p>
        </p:txBody>
      </p:sp>
    </p:spTree>
    <p:extLst>
      <p:ext uri="{BB962C8B-B14F-4D97-AF65-F5344CB8AC3E}">
        <p14:creationId xmlns:p14="http://schemas.microsoft.com/office/powerpoint/2010/main" val="1403922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22</a:t>
            </a:fld>
            <a:endParaRPr lang="en-GB"/>
          </a:p>
        </p:txBody>
      </p:sp>
    </p:spTree>
    <p:extLst>
      <p:ext uri="{BB962C8B-B14F-4D97-AF65-F5344CB8AC3E}">
        <p14:creationId xmlns:p14="http://schemas.microsoft.com/office/powerpoint/2010/main" val="99189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23</a:t>
            </a:fld>
            <a:endParaRPr lang="en-GB"/>
          </a:p>
        </p:txBody>
      </p:sp>
    </p:spTree>
    <p:extLst>
      <p:ext uri="{BB962C8B-B14F-4D97-AF65-F5344CB8AC3E}">
        <p14:creationId xmlns:p14="http://schemas.microsoft.com/office/powerpoint/2010/main" val="352036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24</a:t>
            </a:fld>
            <a:endParaRPr lang="en-GB"/>
          </a:p>
        </p:txBody>
      </p:sp>
    </p:spTree>
    <p:extLst>
      <p:ext uri="{BB962C8B-B14F-4D97-AF65-F5344CB8AC3E}">
        <p14:creationId xmlns:p14="http://schemas.microsoft.com/office/powerpoint/2010/main" val="195323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25</a:t>
            </a:fld>
            <a:endParaRPr lang="en-GB"/>
          </a:p>
        </p:txBody>
      </p:sp>
    </p:spTree>
    <p:extLst>
      <p:ext uri="{BB962C8B-B14F-4D97-AF65-F5344CB8AC3E}">
        <p14:creationId xmlns:p14="http://schemas.microsoft.com/office/powerpoint/2010/main" val="4177172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26</a:t>
            </a:fld>
            <a:endParaRPr lang="en-GB"/>
          </a:p>
        </p:txBody>
      </p:sp>
    </p:spTree>
    <p:extLst>
      <p:ext uri="{BB962C8B-B14F-4D97-AF65-F5344CB8AC3E}">
        <p14:creationId xmlns:p14="http://schemas.microsoft.com/office/powerpoint/2010/main" val="1241042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27</a:t>
            </a:fld>
            <a:endParaRPr lang="en-GB"/>
          </a:p>
        </p:txBody>
      </p:sp>
    </p:spTree>
    <p:extLst>
      <p:ext uri="{BB962C8B-B14F-4D97-AF65-F5344CB8AC3E}">
        <p14:creationId xmlns:p14="http://schemas.microsoft.com/office/powerpoint/2010/main" val="2606151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28</a:t>
            </a:fld>
            <a:endParaRPr lang="en-GB"/>
          </a:p>
        </p:txBody>
      </p:sp>
    </p:spTree>
    <p:extLst>
      <p:ext uri="{BB962C8B-B14F-4D97-AF65-F5344CB8AC3E}">
        <p14:creationId xmlns:p14="http://schemas.microsoft.com/office/powerpoint/2010/main" val="1430809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29</a:t>
            </a:fld>
            <a:endParaRPr lang="en-GB"/>
          </a:p>
        </p:txBody>
      </p:sp>
    </p:spTree>
    <p:extLst>
      <p:ext uri="{BB962C8B-B14F-4D97-AF65-F5344CB8AC3E}">
        <p14:creationId xmlns:p14="http://schemas.microsoft.com/office/powerpoint/2010/main" val="228168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3</a:t>
            </a:fld>
            <a:endParaRPr lang="en-GB"/>
          </a:p>
        </p:txBody>
      </p:sp>
    </p:spTree>
    <p:extLst>
      <p:ext uri="{BB962C8B-B14F-4D97-AF65-F5344CB8AC3E}">
        <p14:creationId xmlns:p14="http://schemas.microsoft.com/office/powerpoint/2010/main" val="3861563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2FF94-55E1-458E-BDFA-9DA99196872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402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40</a:t>
            </a:fld>
            <a:endParaRPr lang="en-GB"/>
          </a:p>
        </p:txBody>
      </p:sp>
    </p:spTree>
    <p:extLst>
      <p:ext uri="{BB962C8B-B14F-4D97-AF65-F5344CB8AC3E}">
        <p14:creationId xmlns:p14="http://schemas.microsoft.com/office/powerpoint/2010/main" val="89426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41</a:t>
            </a:fld>
            <a:endParaRPr lang="en-GB"/>
          </a:p>
        </p:txBody>
      </p:sp>
    </p:spTree>
    <p:extLst>
      <p:ext uri="{BB962C8B-B14F-4D97-AF65-F5344CB8AC3E}">
        <p14:creationId xmlns:p14="http://schemas.microsoft.com/office/powerpoint/2010/main" val="3398177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43</a:t>
            </a:fld>
            <a:endParaRPr lang="en-GB"/>
          </a:p>
        </p:txBody>
      </p:sp>
    </p:spTree>
    <p:extLst>
      <p:ext uri="{BB962C8B-B14F-4D97-AF65-F5344CB8AC3E}">
        <p14:creationId xmlns:p14="http://schemas.microsoft.com/office/powerpoint/2010/main" val="104301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4</a:t>
            </a:fld>
            <a:endParaRPr lang="en-GB"/>
          </a:p>
        </p:txBody>
      </p:sp>
    </p:spTree>
    <p:extLst>
      <p:ext uri="{BB962C8B-B14F-4D97-AF65-F5344CB8AC3E}">
        <p14:creationId xmlns:p14="http://schemas.microsoft.com/office/powerpoint/2010/main" val="13599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5</a:t>
            </a:fld>
            <a:endParaRPr lang="en-GB"/>
          </a:p>
        </p:txBody>
      </p:sp>
    </p:spTree>
    <p:extLst>
      <p:ext uri="{BB962C8B-B14F-4D97-AF65-F5344CB8AC3E}">
        <p14:creationId xmlns:p14="http://schemas.microsoft.com/office/powerpoint/2010/main" val="338602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6</a:t>
            </a:fld>
            <a:endParaRPr lang="en-GB"/>
          </a:p>
        </p:txBody>
      </p:sp>
    </p:spTree>
    <p:extLst>
      <p:ext uri="{BB962C8B-B14F-4D97-AF65-F5344CB8AC3E}">
        <p14:creationId xmlns:p14="http://schemas.microsoft.com/office/powerpoint/2010/main" val="132697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7</a:t>
            </a:fld>
            <a:endParaRPr lang="en-GB"/>
          </a:p>
        </p:txBody>
      </p:sp>
    </p:spTree>
    <p:extLst>
      <p:ext uri="{BB962C8B-B14F-4D97-AF65-F5344CB8AC3E}">
        <p14:creationId xmlns:p14="http://schemas.microsoft.com/office/powerpoint/2010/main" val="294850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8</a:t>
            </a:fld>
            <a:endParaRPr lang="en-GB"/>
          </a:p>
        </p:txBody>
      </p:sp>
    </p:spTree>
    <p:extLst>
      <p:ext uri="{BB962C8B-B14F-4D97-AF65-F5344CB8AC3E}">
        <p14:creationId xmlns:p14="http://schemas.microsoft.com/office/powerpoint/2010/main" val="54612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1040" y="4473893"/>
            <a:ext cx="5608320" cy="3660458"/>
          </a:xfrm>
          <a:prstGeom prst="rect">
            <a:avLst/>
          </a:prstGeom>
        </p:spPr>
        <p:txBody>
          <a:bodyPr/>
          <a:lstStyle/>
          <a:p>
            <a:endParaRPr lang="en-GB"/>
          </a:p>
        </p:txBody>
      </p:sp>
      <p:sp>
        <p:nvSpPr>
          <p:cNvPr id="4" name="Slide Number Placeholder 3"/>
          <p:cNvSpPr>
            <a:spLocks noGrp="1"/>
          </p:cNvSpPr>
          <p:nvPr>
            <p:ph type="sldNum" sz="quarter" idx="10"/>
          </p:nvPr>
        </p:nvSpPr>
        <p:spPr>
          <a:xfrm>
            <a:off x="3970938" y="8829968"/>
            <a:ext cx="3037840" cy="466434"/>
          </a:xfrm>
          <a:prstGeom prst="rect">
            <a:avLst/>
          </a:prstGeom>
        </p:spPr>
        <p:txBody>
          <a:bodyPr/>
          <a:lstStyle/>
          <a:p>
            <a:pPr>
              <a:defRPr/>
            </a:pPr>
            <a:fld id="{4745E276-5113-45F2-839C-716226DEFD2F}" type="slidenum">
              <a:rPr lang="en-GB" smtClean="0"/>
              <a:pPr>
                <a:defRPr/>
              </a:pPr>
              <a:t>9</a:t>
            </a:fld>
            <a:endParaRPr lang="en-GB"/>
          </a:p>
        </p:txBody>
      </p:sp>
    </p:spTree>
    <p:extLst>
      <p:ext uri="{BB962C8B-B14F-4D97-AF65-F5344CB8AC3E}">
        <p14:creationId xmlns:p14="http://schemas.microsoft.com/office/powerpoint/2010/main" val="930493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97" y="-297"/>
            <a:ext cx="9144793" cy="6858594"/>
          </a:xfrm>
          <a:prstGeom prst="rect">
            <a:avLst/>
          </a:prstGeom>
        </p:spPr>
      </p:pic>
      <p:sp>
        <p:nvSpPr>
          <p:cNvPr id="9" name="Titel 1"/>
          <p:cNvSpPr>
            <a:spLocks noGrp="1"/>
          </p:cNvSpPr>
          <p:nvPr>
            <p:ph type="ctrTitle" hasCustomPrompt="1"/>
          </p:nvPr>
        </p:nvSpPr>
        <p:spPr>
          <a:xfrm>
            <a:off x="153680" y="1099996"/>
            <a:ext cx="6967209" cy="2123264"/>
          </a:xfrm>
        </p:spPr>
        <p:txBody>
          <a:bodyPr>
            <a:noAutofit/>
          </a:bodyPr>
          <a:lstStyle>
            <a:lvl1pPr>
              <a:defRPr sz="6000" cap="all" baseline="0">
                <a:solidFill>
                  <a:schemeClr val="tx1"/>
                </a:solidFill>
                <a:latin typeface="Calibri" panose="020F0502020204030204" pitchFamily="34" charset="0"/>
              </a:defRPr>
            </a:lvl1pPr>
          </a:lstStyle>
          <a:p>
            <a:r>
              <a:rPr lang="nl-NL" dirty="0"/>
              <a:t>presentation title (can be 2 lines)</a:t>
            </a:r>
          </a:p>
        </p:txBody>
      </p:sp>
      <p:pic>
        <p:nvPicPr>
          <p:cNvPr id="21" name="Logo EN"/>
          <p:cNvPicPr>
            <a:picLocks noChangeAspect="1"/>
          </p:cNvPicPr>
          <p:nvPr userDrawn="1"/>
        </p:nvPicPr>
        <p:blipFill rotWithShape="1">
          <a:blip r:embed="rId3" cstate="print">
            <a:extLst>
              <a:ext uri="{28A0092B-C50C-407E-A947-70E740481C1C}">
                <a14:useLocalDpi xmlns:a14="http://schemas.microsoft.com/office/drawing/2010/main" val="0"/>
              </a:ext>
            </a:extLst>
          </a:blip>
          <a:srcRect l="6639" t="11900" r="22794" b="17704"/>
          <a:stretch/>
        </p:blipFill>
        <p:spPr>
          <a:xfrm>
            <a:off x="1795935" y="5585777"/>
            <a:ext cx="1422490" cy="1135698"/>
          </a:xfrm>
          <a:prstGeom prst="rect">
            <a:avLst/>
          </a:prstGeom>
          <a:noFill/>
        </p:spPr>
      </p:pic>
      <p:pic>
        <p:nvPicPr>
          <p:cNvPr id="23" name="Content Placeholder 4"/>
          <p:cNvPicPr>
            <a:picLocks noChangeAspect="1"/>
          </p:cNvPicPr>
          <p:nvPr userDrawn="1"/>
        </p:nvPicPr>
        <p:blipFill rotWithShape="1">
          <a:blip r:embed="rId4" cstate="print">
            <a:extLst>
              <a:ext uri="{28A0092B-C50C-407E-A947-70E740481C1C}">
                <a14:useLocalDpi xmlns:a14="http://schemas.microsoft.com/office/drawing/2010/main" val="0"/>
              </a:ext>
            </a:extLst>
          </a:blip>
          <a:srcRect t="-12125" b="-25375"/>
          <a:stretch/>
        </p:blipFill>
        <p:spPr>
          <a:xfrm>
            <a:off x="3097455" y="5817469"/>
            <a:ext cx="1243186" cy="904006"/>
          </a:xfrm>
          <a:prstGeom prst="rect">
            <a:avLst/>
          </a:prstGeom>
          <a:noFill/>
        </p:spPr>
      </p:pic>
    </p:spTree>
    <p:extLst>
      <p:ext uri="{BB962C8B-B14F-4D97-AF65-F5344CB8AC3E}">
        <p14:creationId xmlns:p14="http://schemas.microsoft.com/office/powerpoint/2010/main" val="8673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45038"/>
            <a:ext cx="7773962" cy="1143000"/>
          </a:xfrm>
        </p:spPr>
        <p:txBody>
          <a:bodyPr anchor="t">
            <a:normAutofit/>
          </a:bodyPr>
          <a:lstStyle>
            <a:lvl1pPr marL="0" algn="l">
              <a:lnSpc>
                <a:spcPts val="4000"/>
              </a:lnSpc>
              <a:spcBef>
                <a:spcPts val="0"/>
              </a:spcBef>
              <a:defRPr sz="3400" b="0" cap="none" baseline="0">
                <a:solidFill>
                  <a:srgbClr val="7C7C7C"/>
                </a:solidFill>
                <a:latin typeface="Calibri" panose="020F0502020204030204" pitchFamily="34" charset="0"/>
              </a:defRPr>
            </a:lvl1pPr>
          </a:lstStyle>
          <a:p>
            <a:r>
              <a:rPr lang="nl-NL" dirty="0"/>
              <a:t>Headline for content slide </a:t>
            </a:r>
          </a:p>
        </p:txBody>
      </p:sp>
      <p:sp>
        <p:nvSpPr>
          <p:cNvPr id="3" name="Tijdelijke aanduiding voor inhoud 2"/>
          <p:cNvSpPr>
            <a:spLocks noGrp="1"/>
          </p:cNvSpPr>
          <p:nvPr>
            <p:ph idx="1" hasCustomPrompt="1"/>
          </p:nvPr>
        </p:nvSpPr>
        <p:spPr>
          <a:xfrm>
            <a:off x="457200" y="1605252"/>
            <a:ext cx="8229600" cy="2222147"/>
          </a:xfrm>
        </p:spPr>
        <p:txBody>
          <a:bodyPr wrap="square">
            <a:spAutoFit/>
          </a:bodyPr>
          <a:lstStyle>
            <a:lvl1pPr marL="342900" indent="-342900">
              <a:buClr>
                <a:srgbClr val="109E9A"/>
              </a:buClr>
              <a:buSzPct val="100000"/>
              <a:buFont typeface="Corbel" panose="020B0503020204020204" pitchFamily="34" charset="0"/>
              <a:buChar char="•"/>
              <a:defRPr sz="2800" baseline="0">
                <a:solidFill>
                  <a:srgbClr val="7C7C7C"/>
                </a:solidFill>
                <a:latin typeface="Calibri" panose="020F0502020204030204" pitchFamily="34" charset="0"/>
              </a:defRPr>
            </a:lvl1pPr>
            <a:lvl2pPr marL="742950" indent="-285750">
              <a:buSzPct val="80000"/>
              <a:buFontTx/>
              <a:buBlip>
                <a:blip r:embed="rId2"/>
              </a:buBlip>
              <a:defRPr baseline="0">
                <a:solidFill>
                  <a:srgbClr val="7C7C7C"/>
                </a:solidFill>
                <a:latin typeface="Calibri" panose="020F0502020204030204" pitchFamily="34" charset="0"/>
              </a:defRPr>
            </a:lvl2pPr>
            <a:lvl3pPr>
              <a:buClr>
                <a:srgbClr val="38AAA0"/>
              </a:buClr>
              <a:defRPr baseline="0">
                <a:solidFill>
                  <a:srgbClr val="7C7C7C"/>
                </a:solidFill>
                <a:latin typeface="Calibri" panose="020F0502020204030204" pitchFamily="34" charset="0"/>
              </a:defRPr>
            </a:lvl3pPr>
            <a:lvl4pPr>
              <a:buClr>
                <a:srgbClr val="38AAA0"/>
              </a:buClr>
              <a:defRPr baseline="0">
                <a:solidFill>
                  <a:srgbClr val="7C7C7C"/>
                </a:solidFill>
                <a:latin typeface="Calibri" panose="020F0502020204030204" pitchFamily="34" charset="0"/>
              </a:defRPr>
            </a:lvl4pPr>
            <a:lvl5pPr>
              <a:buClr>
                <a:srgbClr val="38AAA0"/>
              </a:buClr>
              <a:defRPr baseline="0">
                <a:solidFill>
                  <a:srgbClr val="7C7C7C"/>
                </a:solidFill>
                <a:latin typeface="Calibri" panose="020F0502020204030204" pitchFamily="34" charset="0"/>
              </a:defRPr>
            </a:lvl5pPr>
          </a:lstStyle>
          <a:p>
            <a:pPr lvl="0"/>
            <a:r>
              <a:rPr lang="nl-NL" dirty="0"/>
              <a:t>First level</a:t>
            </a:r>
          </a:p>
          <a:p>
            <a:pPr lvl="1"/>
            <a:r>
              <a:rPr lang="nl-NL" dirty="0"/>
              <a:t>Second level</a:t>
            </a:r>
          </a:p>
          <a:p>
            <a:pPr lvl="2"/>
            <a:r>
              <a:rPr lang="nl-NL" dirty="0"/>
              <a:t>Third level</a:t>
            </a:r>
          </a:p>
          <a:p>
            <a:pPr lvl="3"/>
            <a:r>
              <a:rPr lang="nl-NL" dirty="0"/>
              <a:t>Fourth level</a:t>
            </a:r>
          </a:p>
          <a:p>
            <a:pPr lvl="4"/>
            <a:r>
              <a:rPr lang="nl-NL" dirty="0"/>
              <a:t>Fifth level</a:t>
            </a:r>
          </a:p>
        </p:txBody>
      </p:sp>
      <p:pic>
        <p:nvPicPr>
          <p:cNvPr id="8" name="Afbeelding 6"/>
          <p:cNvPicPr>
            <a:picLocks noChangeAspect="1"/>
          </p:cNvPicPr>
          <p:nvPr userDrawn="1"/>
        </p:nvPicPr>
        <p:blipFill>
          <a:blip r:embed="rId3"/>
          <a:stretch>
            <a:fillRect/>
          </a:stretch>
        </p:blipFill>
        <p:spPr>
          <a:xfrm>
            <a:off x="0" y="6525344"/>
            <a:ext cx="144764" cy="332656"/>
          </a:xfrm>
          <a:prstGeom prst="rect">
            <a:avLst/>
          </a:prstGeom>
        </p:spPr>
      </p:pic>
      <p:sp>
        <p:nvSpPr>
          <p:cNvPr id="7" name="Isosceles Triangle 6"/>
          <p:cNvSpPr/>
          <p:nvPr userDrawn="1"/>
        </p:nvSpPr>
        <p:spPr>
          <a:xfrm rot="16200000">
            <a:off x="8531998" y="135578"/>
            <a:ext cx="602543" cy="621461"/>
          </a:xfrm>
          <a:prstGeom prst="triangle">
            <a:avLst/>
          </a:prstGeom>
          <a:solidFill>
            <a:srgbClr val="5DB7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5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408767"/>
            <a:ext cx="8229599" cy="2222147"/>
          </a:xfrm>
        </p:spPr>
        <p:txBody>
          <a:bodyPr wrap="square">
            <a:spAutoFit/>
          </a:bodyPr>
          <a:lstStyle>
            <a:lvl1pPr marL="342900" indent="-342900">
              <a:buClr>
                <a:srgbClr val="109E9A"/>
              </a:buClr>
              <a:buSzPct val="100000"/>
              <a:buFont typeface="Corbel" panose="020B0503020204020204" pitchFamily="34" charset="0"/>
              <a:buChar char="•"/>
              <a:defRPr sz="2800" baseline="0">
                <a:solidFill>
                  <a:srgbClr val="7C7C7C"/>
                </a:solidFill>
                <a:latin typeface="Calibri" panose="020F0502020204030204" pitchFamily="34" charset="0"/>
              </a:defRPr>
            </a:lvl1pPr>
            <a:lvl2pPr marL="742950" indent="-285750">
              <a:buSzPct val="80000"/>
              <a:buFontTx/>
              <a:buBlip>
                <a:blip r:embed="rId2"/>
              </a:buBlip>
              <a:defRPr baseline="0">
                <a:solidFill>
                  <a:srgbClr val="7C7C7C"/>
                </a:solidFill>
                <a:latin typeface="Calibri" panose="020F0502020204030204" pitchFamily="34" charset="0"/>
              </a:defRPr>
            </a:lvl2pPr>
            <a:lvl3pPr>
              <a:buClr>
                <a:srgbClr val="38AAA0"/>
              </a:buClr>
              <a:defRPr baseline="0">
                <a:solidFill>
                  <a:srgbClr val="7C7C7C"/>
                </a:solidFill>
                <a:latin typeface="Calibri" panose="020F0502020204030204" pitchFamily="34" charset="0"/>
              </a:defRPr>
            </a:lvl3pPr>
            <a:lvl4pPr>
              <a:buClr>
                <a:srgbClr val="38AAA0"/>
              </a:buClr>
              <a:defRPr baseline="0">
                <a:solidFill>
                  <a:srgbClr val="7C7C7C"/>
                </a:solidFill>
                <a:latin typeface="Calibri" panose="020F0502020204030204" pitchFamily="34" charset="0"/>
              </a:defRPr>
            </a:lvl4pPr>
            <a:lvl5pPr>
              <a:buClr>
                <a:srgbClr val="38AAA0"/>
              </a:buClr>
              <a:defRPr baseline="0">
                <a:solidFill>
                  <a:srgbClr val="7C7C7C"/>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ext Placeholder 5"/>
          <p:cNvSpPr>
            <a:spLocks noGrp="1"/>
          </p:cNvSpPr>
          <p:nvPr>
            <p:ph type="body" sz="quarter" idx="10" hasCustomPrompt="1"/>
          </p:nvPr>
        </p:nvSpPr>
        <p:spPr>
          <a:xfrm>
            <a:off x="457200" y="1472672"/>
            <a:ext cx="8229599" cy="881062"/>
          </a:xfrm>
        </p:spPr>
        <p:txBody>
          <a:bodyPr wrap="square"/>
          <a:lstStyle>
            <a:lvl1pPr marL="0" indent="0">
              <a:lnSpc>
                <a:spcPts val="3200"/>
              </a:lnSpc>
              <a:buNone/>
              <a:defRPr baseline="0">
                <a:solidFill>
                  <a:srgbClr val="5DB7B1"/>
                </a:solidFill>
                <a:latin typeface="Calibri" panose="020F0502020204030204" pitchFamily="34" charset="0"/>
              </a:defRPr>
            </a:lvl1pPr>
          </a:lstStyle>
          <a:p>
            <a:pPr lvl="0"/>
            <a:r>
              <a:rPr lang="nl-BE" dirty="0"/>
              <a:t>Subheadline</a:t>
            </a:r>
          </a:p>
        </p:txBody>
      </p:sp>
      <p:pic>
        <p:nvPicPr>
          <p:cNvPr id="13" name="Picture 12"/>
          <p:cNvPicPr>
            <a:picLocks noChangeAspect="1"/>
          </p:cNvPicPr>
          <p:nvPr userDrawn="1"/>
        </p:nvPicPr>
        <p:blipFill>
          <a:blip r:embed="rId3"/>
          <a:stretch>
            <a:fillRect/>
          </a:stretch>
        </p:blipFill>
        <p:spPr>
          <a:xfrm>
            <a:off x="-1441749" y="106977"/>
            <a:ext cx="975163" cy="780130"/>
          </a:xfrm>
          <a:prstGeom prst="rect">
            <a:avLst/>
          </a:prstGeom>
          <a:solidFill>
            <a:srgbClr val="FF681E"/>
          </a:solidFill>
        </p:spPr>
      </p:pic>
      <p:sp>
        <p:nvSpPr>
          <p:cNvPr id="14" name="TextBox 13"/>
          <p:cNvSpPr txBox="1"/>
          <p:nvPr userDrawn="1"/>
        </p:nvSpPr>
        <p:spPr>
          <a:xfrm>
            <a:off x="-2041360" y="910989"/>
            <a:ext cx="2012476" cy="369332"/>
          </a:xfrm>
          <a:prstGeom prst="rect">
            <a:avLst/>
          </a:prstGeom>
          <a:noFill/>
        </p:spPr>
        <p:txBody>
          <a:bodyPr wrap="square" rtlCol="0">
            <a:spAutoFit/>
          </a:bodyPr>
          <a:lstStyle/>
          <a:p>
            <a:r>
              <a:rPr lang="nl-BE" dirty="0"/>
              <a:t>R:255 G:104 30</a:t>
            </a:r>
          </a:p>
        </p:txBody>
      </p:sp>
      <p:pic>
        <p:nvPicPr>
          <p:cNvPr id="15" name="Picture 14"/>
          <p:cNvPicPr>
            <a:picLocks noChangeAspect="1"/>
          </p:cNvPicPr>
          <p:nvPr userDrawn="1"/>
        </p:nvPicPr>
        <p:blipFill>
          <a:blip r:embed="rId4"/>
          <a:stretch>
            <a:fillRect/>
          </a:stretch>
        </p:blipFill>
        <p:spPr>
          <a:xfrm>
            <a:off x="-1441751" y="1344300"/>
            <a:ext cx="975165" cy="780132"/>
          </a:xfrm>
          <a:prstGeom prst="rect">
            <a:avLst/>
          </a:prstGeom>
          <a:solidFill>
            <a:srgbClr val="5A2A82"/>
          </a:solidFill>
        </p:spPr>
      </p:pic>
      <p:sp>
        <p:nvSpPr>
          <p:cNvPr id="22" name="TextBox 21"/>
          <p:cNvSpPr txBox="1"/>
          <p:nvPr userDrawn="1"/>
        </p:nvSpPr>
        <p:spPr>
          <a:xfrm>
            <a:off x="-2041360" y="2135153"/>
            <a:ext cx="1899019" cy="369332"/>
          </a:xfrm>
          <a:prstGeom prst="rect">
            <a:avLst/>
          </a:prstGeom>
          <a:noFill/>
        </p:spPr>
        <p:txBody>
          <a:bodyPr wrap="square" rtlCol="0">
            <a:spAutoFit/>
          </a:bodyPr>
          <a:lstStyle/>
          <a:p>
            <a:r>
              <a:rPr lang="nl-BE" dirty="0"/>
              <a:t>R:90 G:42 B:130</a:t>
            </a:r>
          </a:p>
        </p:txBody>
      </p:sp>
      <p:pic>
        <p:nvPicPr>
          <p:cNvPr id="23" name="Picture 22"/>
          <p:cNvPicPr>
            <a:picLocks noChangeAspect="1"/>
          </p:cNvPicPr>
          <p:nvPr userDrawn="1"/>
        </p:nvPicPr>
        <p:blipFill>
          <a:blip r:embed="rId5"/>
          <a:stretch>
            <a:fillRect/>
          </a:stretch>
        </p:blipFill>
        <p:spPr>
          <a:xfrm>
            <a:off x="-1441751" y="2637501"/>
            <a:ext cx="988566" cy="790853"/>
          </a:xfrm>
          <a:prstGeom prst="rect">
            <a:avLst/>
          </a:prstGeom>
          <a:solidFill>
            <a:srgbClr val="5DB7B1"/>
          </a:solidFill>
        </p:spPr>
      </p:pic>
      <p:sp>
        <p:nvSpPr>
          <p:cNvPr id="24" name="TextBox 23"/>
          <p:cNvSpPr txBox="1"/>
          <p:nvPr userDrawn="1"/>
        </p:nvSpPr>
        <p:spPr>
          <a:xfrm>
            <a:off x="-2041360" y="3428354"/>
            <a:ext cx="2012476" cy="369332"/>
          </a:xfrm>
          <a:prstGeom prst="rect">
            <a:avLst/>
          </a:prstGeom>
          <a:noFill/>
        </p:spPr>
        <p:txBody>
          <a:bodyPr wrap="square" rtlCol="0">
            <a:spAutoFit/>
          </a:bodyPr>
          <a:lstStyle/>
          <a:p>
            <a:r>
              <a:rPr lang="nl-BE" dirty="0"/>
              <a:t>R:93 G:183</a:t>
            </a:r>
            <a:r>
              <a:rPr lang="nl-BE" baseline="0" dirty="0"/>
              <a:t> </a:t>
            </a:r>
            <a:r>
              <a:rPr lang="nl-BE" dirty="0"/>
              <a:t>B:177</a:t>
            </a:r>
          </a:p>
        </p:txBody>
      </p:sp>
      <p:sp>
        <p:nvSpPr>
          <p:cNvPr id="25" name="Rectangle 24"/>
          <p:cNvSpPr/>
          <p:nvPr userDrawn="1"/>
        </p:nvSpPr>
        <p:spPr>
          <a:xfrm>
            <a:off x="-1441749" y="5314267"/>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6" name="TextBox 25"/>
          <p:cNvSpPr txBox="1"/>
          <p:nvPr userDrawn="1"/>
        </p:nvSpPr>
        <p:spPr>
          <a:xfrm>
            <a:off x="-2100937" y="6125131"/>
            <a:ext cx="2131630" cy="369332"/>
          </a:xfrm>
          <a:prstGeom prst="rect">
            <a:avLst/>
          </a:prstGeom>
          <a:noFill/>
        </p:spPr>
        <p:txBody>
          <a:bodyPr wrap="square" rtlCol="0">
            <a:spAutoFit/>
          </a:bodyPr>
          <a:lstStyle/>
          <a:p>
            <a:r>
              <a:rPr lang="nl-BE" dirty="0"/>
              <a:t>R:124 G:124 </a:t>
            </a:r>
            <a:r>
              <a:rPr lang="nl-BE" baseline="0" dirty="0"/>
              <a:t> </a:t>
            </a:r>
            <a:r>
              <a:rPr lang="nl-BE" dirty="0"/>
              <a:t>B:124</a:t>
            </a:r>
          </a:p>
        </p:txBody>
      </p:sp>
      <p:sp>
        <p:nvSpPr>
          <p:cNvPr id="16" name="Rectangle 15"/>
          <p:cNvSpPr/>
          <p:nvPr userDrawn="1"/>
        </p:nvSpPr>
        <p:spPr>
          <a:xfrm>
            <a:off x="-1455150" y="3976040"/>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TextBox 17"/>
          <p:cNvSpPr txBox="1"/>
          <p:nvPr userDrawn="1"/>
        </p:nvSpPr>
        <p:spPr>
          <a:xfrm>
            <a:off x="-1974936" y="4784569"/>
            <a:ext cx="1819194" cy="369332"/>
          </a:xfrm>
          <a:prstGeom prst="rect">
            <a:avLst/>
          </a:prstGeom>
          <a:noFill/>
        </p:spPr>
        <p:txBody>
          <a:bodyPr wrap="square" rtlCol="0">
            <a:spAutoFit/>
          </a:bodyPr>
          <a:lstStyle/>
          <a:p>
            <a:r>
              <a:rPr lang="nl-BE" dirty="0"/>
              <a:t>R:27 G:41 </a:t>
            </a:r>
            <a:r>
              <a:rPr lang="nl-BE" baseline="0" dirty="0"/>
              <a:t> </a:t>
            </a:r>
            <a:r>
              <a:rPr lang="nl-BE" dirty="0"/>
              <a:t>B:68</a:t>
            </a:r>
          </a:p>
        </p:txBody>
      </p:sp>
      <p:sp>
        <p:nvSpPr>
          <p:cNvPr id="28" name="Titel 1"/>
          <p:cNvSpPr>
            <a:spLocks noGrp="1"/>
          </p:cNvSpPr>
          <p:nvPr>
            <p:ph type="title" hasCustomPrompt="1"/>
          </p:nvPr>
        </p:nvSpPr>
        <p:spPr>
          <a:xfrm>
            <a:off x="457200" y="145038"/>
            <a:ext cx="7773962" cy="1143000"/>
          </a:xfrm>
        </p:spPr>
        <p:txBody>
          <a:bodyPr anchor="t">
            <a:normAutofit/>
          </a:bodyPr>
          <a:lstStyle>
            <a:lvl1pPr marL="0" algn="l">
              <a:lnSpc>
                <a:spcPts val="4000"/>
              </a:lnSpc>
              <a:spcBef>
                <a:spcPts val="0"/>
              </a:spcBef>
              <a:defRPr sz="3400" b="0" cap="none" baseline="0">
                <a:solidFill>
                  <a:srgbClr val="7C7C7C"/>
                </a:solidFill>
                <a:latin typeface="Calibri" panose="020F0502020204030204" pitchFamily="34" charset="0"/>
              </a:defRPr>
            </a:lvl1pPr>
          </a:lstStyle>
          <a:p>
            <a:r>
              <a:rPr lang="nl-NL" dirty="0"/>
              <a:t>Headline for content slide </a:t>
            </a:r>
          </a:p>
        </p:txBody>
      </p:sp>
      <p:pic>
        <p:nvPicPr>
          <p:cNvPr id="17" name="Afbeelding 6"/>
          <p:cNvPicPr>
            <a:picLocks noChangeAspect="1"/>
          </p:cNvPicPr>
          <p:nvPr userDrawn="1"/>
        </p:nvPicPr>
        <p:blipFill>
          <a:blip r:embed="rId6"/>
          <a:stretch>
            <a:fillRect/>
          </a:stretch>
        </p:blipFill>
        <p:spPr>
          <a:xfrm>
            <a:off x="0" y="6525344"/>
            <a:ext cx="144764" cy="332656"/>
          </a:xfrm>
          <a:prstGeom prst="rect">
            <a:avLst/>
          </a:prstGeom>
        </p:spPr>
      </p:pic>
      <p:sp>
        <p:nvSpPr>
          <p:cNvPr id="20" name="Isosceles Triangle 19"/>
          <p:cNvSpPr/>
          <p:nvPr userDrawn="1"/>
        </p:nvSpPr>
        <p:spPr>
          <a:xfrm rot="16200000">
            <a:off x="8531998" y="135578"/>
            <a:ext cx="602543" cy="621461"/>
          </a:xfrm>
          <a:prstGeom prst="triangle">
            <a:avLst/>
          </a:prstGeom>
          <a:solidFill>
            <a:srgbClr val="5DB7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92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 2x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45038"/>
            <a:ext cx="7773963" cy="1143000"/>
          </a:xfrm>
        </p:spPr>
        <p:txBody>
          <a:bodyPr anchor="t">
            <a:normAutofit/>
          </a:bodyPr>
          <a:lstStyle>
            <a:lvl1pPr algn="l">
              <a:defRPr sz="3400" b="0" cap="none" baseline="0">
                <a:solidFill>
                  <a:srgbClr val="7C7C7C"/>
                </a:solidFill>
                <a:latin typeface="Calibri" panose="020F0502020204030204" pitchFamily="34" charset="0"/>
              </a:defRPr>
            </a:lvl1pPr>
          </a:lstStyle>
          <a:p>
            <a:r>
              <a:rPr lang="nl-NL" dirty="0"/>
              <a:t>Headline for double content</a:t>
            </a:r>
          </a:p>
        </p:txBody>
      </p:sp>
      <p:sp>
        <p:nvSpPr>
          <p:cNvPr id="3" name="Tijdelijke aanduiding voor inhoud 2"/>
          <p:cNvSpPr>
            <a:spLocks noGrp="1"/>
          </p:cNvSpPr>
          <p:nvPr>
            <p:ph sz="half" idx="1" hasCustomPrompt="1"/>
          </p:nvPr>
        </p:nvSpPr>
        <p:spPr>
          <a:xfrm>
            <a:off x="457200" y="1600200"/>
            <a:ext cx="4038600" cy="2000548"/>
          </a:xfrm>
        </p:spPr>
        <p:txBody>
          <a:bodyPr>
            <a:spAutoFit/>
          </a:bodyPr>
          <a:lstStyle>
            <a:lvl1pPr marL="342900" indent="-342900">
              <a:buClr>
                <a:srgbClr val="109E9A"/>
              </a:buClr>
              <a:buSzPct val="100000"/>
              <a:buFont typeface="Corbel" panose="020B0503020204020204" pitchFamily="34" charset="0"/>
              <a:buChar char="•"/>
              <a:defRPr sz="2800" baseline="0">
                <a:solidFill>
                  <a:srgbClr val="7C7C7C"/>
                </a:solidFill>
                <a:latin typeface="Calibri" panose="020F0502020204030204" pitchFamily="34" charset="0"/>
              </a:defRPr>
            </a:lvl1pPr>
            <a:lvl2pPr marL="742950" indent="-285750">
              <a:buSzPct val="80000"/>
              <a:buFontTx/>
              <a:buBlip>
                <a:blip r:embed="rId2"/>
              </a:buBlip>
              <a:defRPr sz="2400" baseline="0">
                <a:solidFill>
                  <a:srgbClr val="7C7C7C"/>
                </a:solidFill>
                <a:latin typeface="Calibri" panose="020F0502020204030204" pitchFamily="34" charset="0"/>
              </a:defRPr>
            </a:lvl2pPr>
            <a:lvl3pPr>
              <a:buClr>
                <a:srgbClr val="38AAA0"/>
              </a:buClr>
              <a:defRPr sz="2000" baseline="0">
                <a:solidFill>
                  <a:srgbClr val="7C7C7C"/>
                </a:solidFill>
                <a:latin typeface="Calibri" panose="020F0502020204030204" pitchFamily="34" charset="0"/>
              </a:defRPr>
            </a:lvl3pPr>
            <a:lvl4pPr>
              <a:buClr>
                <a:srgbClr val="38AAA0"/>
              </a:buClr>
              <a:defRPr sz="1800" baseline="0">
                <a:solidFill>
                  <a:srgbClr val="7C7C7C"/>
                </a:solidFill>
                <a:latin typeface="Calibri" panose="020F0502020204030204" pitchFamily="34" charset="0"/>
              </a:defRPr>
            </a:lvl4pPr>
            <a:lvl5pPr>
              <a:buClr>
                <a:srgbClr val="38AAA0"/>
              </a:buClr>
              <a:defRPr sz="1800" baseline="0">
                <a:solidFill>
                  <a:srgbClr val="7C7C7C"/>
                </a:solidFill>
                <a:latin typeface="Calibri" panose="020F0502020204030204" pitchFamily="34" charset="0"/>
              </a:defRPr>
            </a:lvl5pPr>
            <a:lvl6pPr>
              <a:defRPr sz="1800"/>
            </a:lvl6pPr>
            <a:lvl7pPr>
              <a:defRPr sz="1800"/>
            </a:lvl7pPr>
            <a:lvl8pPr>
              <a:defRPr sz="1800"/>
            </a:lvl8pPr>
            <a:lvl9pPr>
              <a:defRPr sz="1800"/>
            </a:lvl9pPr>
          </a:lstStyle>
          <a:p>
            <a:pPr lvl="0"/>
            <a:r>
              <a:rPr lang="nl-NL" dirty="0"/>
              <a:t>First level</a:t>
            </a:r>
          </a:p>
          <a:p>
            <a:pPr lvl="1"/>
            <a:r>
              <a:rPr lang="nl-NL" dirty="0"/>
              <a:t>Second level</a:t>
            </a:r>
          </a:p>
          <a:p>
            <a:pPr lvl="2"/>
            <a:r>
              <a:rPr lang="nl-NL" dirty="0"/>
              <a:t>Third level</a:t>
            </a:r>
          </a:p>
          <a:p>
            <a:pPr lvl="3"/>
            <a:r>
              <a:rPr lang="nl-NL" dirty="0"/>
              <a:t>Fourth level</a:t>
            </a:r>
          </a:p>
          <a:p>
            <a:pPr lvl="4"/>
            <a:r>
              <a:rPr lang="nl-NL" dirty="0"/>
              <a:t>Fifth level</a:t>
            </a:r>
          </a:p>
        </p:txBody>
      </p:sp>
      <p:sp>
        <p:nvSpPr>
          <p:cNvPr id="4" name="Tijdelijke aanduiding voor inhoud 3"/>
          <p:cNvSpPr>
            <a:spLocks noGrp="1"/>
          </p:cNvSpPr>
          <p:nvPr>
            <p:ph sz="half" idx="2" hasCustomPrompt="1"/>
          </p:nvPr>
        </p:nvSpPr>
        <p:spPr>
          <a:xfrm>
            <a:off x="4648200" y="1600200"/>
            <a:ext cx="4038600" cy="2000548"/>
          </a:xfrm>
        </p:spPr>
        <p:txBody>
          <a:bodyPr>
            <a:spAutoFit/>
          </a:bodyPr>
          <a:lstStyle>
            <a:lvl1pPr marL="342900" indent="-342900">
              <a:buClr>
                <a:srgbClr val="109E9A"/>
              </a:buClr>
              <a:buSzPct val="100000"/>
              <a:buFont typeface="Corbel" panose="020B0503020204020204" pitchFamily="34" charset="0"/>
              <a:buChar char="•"/>
              <a:defRPr sz="2800" baseline="0">
                <a:solidFill>
                  <a:srgbClr val="7C7C7C"/>
                </a:solidFill>
                <a:latin typeface="Calibri" panose="020F0502020204030204" pitchFamily="34" charset="0"/>
              </a:defRPr>
            </a:lvl1pPr>
            <a:lvl2pPr marL="742950" indent="-285750">
              <a:buSzPct val="80000"/>
              <a:buFontTx/>
              <a:buBlip>
                <a:blip r:embed="rId2"/>
              </a:buBlip>
              <a:defRPr sz="2400" baseline="0">
                <a:solidFill>
                  <a:srgbClr val="7C7C7C"/>
                </a:solidFill>
                <a:latin typeface="Calibri" panose="020F0502020204030204" pitchFamily="34" charset="0"/>
              </a:defRPr>
            </a:lvl2pPr>
            <a:lvl3pPr>
              <a:buClr>
                <a:srgbClr val="38AAA0"/>
              </a:buClr>
              <a:defRPr sz="2000" baseline="0">
                <a:solidFill>
                  <a:srgbClr val="7C7C7C"/>
                </a:solidFill>
                <a:latin typeface="Calibri" panose="020F0502020204030204" pitchFamily="34" charset="0"/>
              </a:defRPr>
            </a:lvl3pPr>
            <a:lvl4pPr>
              <a:buClr>
                <a:srgbClr val="38AAA0"/>
              </a:buClr>
              <a:defRPr sz="1800" baseline="0">
                <a:solidFill>
                  <a:srgbClr val="7C7C7C"/>
                </a:solidFill>
                <a:latin typeface="Calibri" panose="020F0502020204030204" pitchFamily="34" charset="0"/>
              </a:defRPr>
            </a:lvl4pPr>
            <a:lvl5pPr>
              <a:buClr>
                <a:srgbClr val="38AAA0"/>
              </a:buClr>
              <a:defRPr sz="1800" baseline="0">
                <a:solidFill>
                  <a:srgbClr val="7C7C7C"/>
                </a:solidFill>
                <a:latin typeface="Calibri" panose="020F0502020204030204" pitchFamily="34" charset="0"/>
              </a:defRPr>
            </a:lvl5pPr>
            <a:lvl6pPr>
              <a:defRPr sz="1800"/>
            </a:lvl6pPr>
            <a:lvl7pPr>
              <a:defRPr sz="1800"/>
            </a:lvl7pPr>
            <a:lvl8pPr>
              <a:defRPr sz="1800"/>
            </a:lvl8pPr>
            <a:lvl9pPr>
              <a:defRPr sz="1800"/>
            </a:lvl9pPr>
          </a:lstStyle>
          <a:p>
            <a:pPr lvl="0"/>
            <a:r>
              <a:rPr lang="nl-NL" dirty="0"/>
              <a:t>First level</a:t>
            </a:r>
          </a:p>
          <a:p>
            <a:pPr lvl="1"/>
            <a:r>
              <a:rPr lang="nl-NL" dirty="0"/>
              <a:t>Second level</a:t>
            </a:r>
          </a:p>
          <a:p>
            <a:pPr lvl="2"/>
            <a:r>
              <a:rPr lang="nl-NL" dirty="0"/>
              <a:t>Third level</a:t>
            </a:r>
          </a:p>
          <a:p>
            <a:pPr lvl="3"/>
            <a:r>
              <a:rPr lang="nl-NL" dirty="0"/>
              <a:t>Fourth level</a:t>
            </a:r>
          </a:p>
          <a:p>
            <a:pPr lvl="4"/>
            <a:r>
              <a:rPr lang="nl-NL" dirty="0"/>
              <a:t>Fifth level</a:t>
            </a:r>
          </a:p>
        </p:txBody>
      </p:sp>
      <p:pic>
        <p:nvPicPr>
          <p:cNvPr id="7" name="Afbeelding 6"/>
          <p:cNvPicPr>
            <a:picLocks noChangeAspect="1"/>
          </p:cNvPicPr>
          <p:nvPr userDrawn="1"/>
        </p:nvPicPr>
        <p:blipFill>
          <a:blip r:embed="rId3"/>
          <a:stretch>
            <a:fillRect/>
          </a:stretch>
        </p:blipFill>
        <p:spPr>
          <a:xfrm>
            <a:off x="0" y="6525344"/>
            <a:ext cx="144764" cy="332656"/>
          </a:xfrm>
          <a:prstGeom prst="rect">
            <a:avLst/>
          </a:prstGeom>
        </p:spPr>
      </p:pic>
      <p:sp>
        <p:nvSpPr>
          <p:cNvPr id="8" name="Isosceles Triangle 7"/>
          <p:cNvSpPr/>
          <p:nvPr userDrawn="1"/>
        </p:nvSpPr>
        <p:spPr>
          <a:xfrm rot="16200000">
            <a:off x="8531998" y="135578"/>
            <a:ext cx="602543" cy="621461"/>
          </a:xfrm>
          <a:prstGeom prst="triangle">
            <a:avLst/>
          </a:prstGeom>
          <a:solidFill>
            <a:srgbClr val="5DB7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88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45038"/>
            <a:ext cx="8065339" cy="1143000"/>
          </a:xfrm>
        </p:spPr>
        <p:txBody>
          <a:bodyPr anchor="t">
            <a:normAutofit/>
          </a:bodyPr>
          <a:lstStyle>
            <a:lvl1pPr algn="l">
              <a:defRPr sz="3400" b="0" cap="none" baseline="0">
                <a:solidFill>
                  <a:srgbClr val="109E9A"/>
                </a:solidFill>
                <a:latin typeface="Calibri" panose="020F0502020204030204" pitchFamily="34" charset="0"/>
              </a:defRPr>
            </a:lvl1pPr>
          </a:lstStyle>
          <a:p>
            <a:r>
              <a:rPr lang="nl-NL" dirty="0"/>
              <a:t>Title picture slide</a:t>
            </a:r>
          </a:p>
        </p:txBody>
      </p:sp>
      <p:sp>
        <p:nvSpPr>
          <p:cNvPr id="23" name="Isosceles Triangle 22"/>
          <p:cNvSpPr/>
          <p:nvPr userDrawn="1"/>
        </p:nvSpPr>
        <p:spPr>
          <a:xfrm rot="16200000">
            <a:off x="8531998" y="135578"/>
            <a:ext cx="602543" cy="621461"/>
          </a:xfrm>
          <a:prstGeom prst="triangle">
            <a:avLst/>
          </a:prstGeom>
          <a:solidFill>
            <a:srgbClr val="5DB7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Afbeelding 6"/>
          <p:cNvPicPr>
            <a:picLocks noChangeAspect="1"/>
          </p:cNvPicPr>
          <p:nvPr userDrawn="1"/>
        </p:nvPicPr>
        <p:blipFill>
          <a:blip r:embed="rId2"/>
          <a:stretch>
            <a:fillRect/>
          </a:stretch>
        </p:blipFill>
        <p:spPr>
          <a:xfrm>
            <a:off x="0" y="6525344"/>
            <a:ext cx="144764" cy="332656"/>
          </a:xfrm>
          <a:prstGeom prst="rect">
            <a:avLst/>
          </a:prstGeom>
        </p:spPr>
      </p:pic>
    </p:spTree>
    <p:extLst>
      <p:ext uri="{BB962C8B-B14F-4D97-AF65-F5344CB8AC3E}">
        <p14:creationId xmlns:p14="http://schemas.microsoft.com/office/powerpoint/2010/main" val="217769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 outro picture slide">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stretch>
            <a:fillRect/>
          </a:stretch>
        </p:blipFill>
        <p:spPr>
          <a:xfrm>
            <a:off x="0" y="6525344"/>
            <a:ext cx="144764" cy="332656"/>
          </a:xfrm>
          <a:prstGeom prst="rect">
            <a:avLst/>
          </a:prstGeom>
        </p:spPr>
      </p:pic>
      <p:sp>
        <p:nvSpPr>
          <p:cNvPr id="5" name="Isosceles Triangle 4"/>
          <p:cNvSpPr/>
          <p:nvPr userDrawn="1"/>
        </p:nvSpPr>
        <p:spPr>
          <a:xfrm rot="16200000">
            <a:off x="8531998" y="135578"/>
            <a:ext cx="602543" cy="621461"/>
          </a:xfrm>
          <a:prstGeom prst="triangle">
            <a:avLst/>
          </a:prstGeom>
          <a:solidFill>
            <a:srgbClr val="5DB7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12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utline slide">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stretch>
            <a:fillRect/>
          </a:stretch>
        </p:blipFill>
        <p:spPr>
          <a:xfrm>
            <a:off x="0" y="6525344"/>
            <a:ext cx="144764" cy="332656"/>
          </a:xfrm>
          <a:prstGeom prst="rect">
            <a:avLst/>
          </a:prstGeom>
        </p:spPr>
      </p:pic>
      <p:sp>
        <p:nvSpPr>
          <p:cNvPr id="5" name="Isosceles Triangle 4"/>
          <p:cNvSpPr/>
          <p:nvPr userDrawn="1"/>
        </p:nvSpPr>
        <p:spPr>
          <a:xfrm rot="10800000">
            <a:off x="8538256" y="3201"/>
            <a:ext cx="602543" cy="621461"/>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195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9" name="Afbeelding 6"/>
          <p:cNvPicPr>
            <a:picLocks noChangeAspect="1"/>
          </p:cNvPicPr>
          <p:nvPr userDrawn="1"/>
        </p:nvPicPr>
        <p:blipFill>
          <a:blip r:embed="rId2"/>
          <a:stretch>
            <a:fillRect/>
          </a:stretch>
        </p:blipFill>
        <p:spPr>
          <a:xfrm>
            <a:off x="0" y="6525344"/>
            <a:ext cx="144764" cy="332656"/>
          </a:xfrm>
          <a:prstGeom prst="rect">
            <a:avLst/>
          </a:prstGeom>
        </p:spPr>
      </p:pic>
      <p:pic>
        <p:nvPicPr>
          <p:cNvPr id="79" name="Content Placeholder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1824" y="2801406"/>
            <a:ext cx="2451488" cy="1293425"/>
          </a:xfrm>
          <a:prstGeom prst="rect">
            <a:avLst/>
          </a:prstGeom>
        </p:spPr>
      </p:pic>
      <p:pic>
        <p:nvPicPr>
          <p:cNvPr id="157" name="Logo EN"/>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32" t="14530" r="27153" b="17363"/>
          <a:stretch/>
        </p:blipFill>
        <p:spPr>
          <a:xfrm>
            <a:off x="5110845" y="4046898"/>
            <a:ext cx="1273628" cy="124381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49982" y="4101327"/>
            <a:ext cx="1680671" cy="1086768"/>
          </a:xfrm>
          <a:prstGeom prst="rect">
            <a:avLst/>
          </a:prstGeom>
        </p:spPr>
      </p:pic>
      <p:sp>
        <p:nvSpPr>
          <p:cNvPr id="2" name="Rectangle: Rounded Corners 1">
            <a:extLst>
              <a:ext uri="{FF2B5EF4-FFF2-40B4-BE49-F238E27FC236}">
                <a16:creationId xmlns:a16="http://schemas.microsoft.com/office/drawing/2014/main" id="{D98BCEFD-DA7C-4601-B2C2-B213020F6624}"/>
              </a:ext>
            </a:extLst>
          </p:cNvPr>
          <p:cNvSpPr/>
          <p:nvPr userDrawn="1"/>
        </p:nvSpPr>
        <p:spPr>
          <a:xfrm>
            <a:off x="8136082" y="6286500"/>
            <a:ext cx="1007918" cy="571500"/>
          </a:xfrm>
          <a:prstGeom prst="round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4120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0" name="Title 2"/>
          <p:cNvSpPr>
            <a:spLocks noGrp="1"/>
          </p:cNvSpPr>
          <p:nvPr>
            <p:ph type="title"/>
          </p:nvPr>
        </p:nvSpPr>
        <p:spPr>
          <a:xfrm>
            <a:off x="342900" y="145039"/>
            <a:ext cx="8166815" cy="1142849"/>
          </a:xfrm>
          <a:prstGeom prst="rect">
            <a:avLst/>
          </a:prstGeom>
        </p:spPr>
        <p:txBody>
          <a:bodyPr/>
          <a:lstStyle>
            <a:lvl1pPr marL="0" algn="l" defTabSz="685800" rtl="0" eaLnBrk="1" latinLnBrk="0" hangingPunct="1">
              <a:lnSpc>
                <a:spcPct val="90000"/>
              </a:lnSpc>
              <a:spcBef>
                <a:spcPct val="0"/>
              </a:spcBef>
              <a:buNone/>
              <a:defRPr lang="en-GB" sz="2550" b="0" kern="1200" cap="none" baseline="0" dirty="0">
                <a:solidFill>
                  <a:srgbClr val="109E9A"/>
                </a:solidFill>
                <a:latin typeface="Calibri" panose="020F0502020204030204" pitchFamily="34" charset="0"/>
                <a:ea typeface="+mj-ea"/>
                <a:cs typeface="+mj-cs"/>
              </a:defRPr>
            </a:lvl1pPr>
          </a:lstStyle>
          <a:p>
            <a:r>
              <a:rPr lang="en-US" dirty="0"/>
              <a:t>Click to edit Master title style</a:t>
            </a:r>
            <a:endParaRPr lang="en-GB" dirty="0"/>
          </a:p>
        </p:txBody>
      </p:sp>
      <p:sp>
        <p:nvSpPr>
          <p:cNvPr id="21" name="Isosceles Triangle 20"/>
          <p:cNvSpPr/>
          <p:nvPr userDrawn="1"/>
        </p:nvSpPr>
        <p:spPr>
          <a:xfrm rot="16200000">
            <a:off x="8608055" y="213261"/>
            <a:ext cx="602543" cy="466096"/>
          </a:xfrm>
          <a:prstGeom prst="triangle">
            <a:avLst/>
          </a:prstGeom>
          <a:solidFill>
            <a:srgbClr val="5DB7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4392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title</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Click to change first level text</a:t>
            </a:r>
          </a:p>
          <a:p>
            <a:pPr lvl="1"/>
            <a:r>
              <a:rPr lang="nl-NL" dirty="0"/>
              <a:t>Second level</a:t>
            </a:r>
          </a:p>
          <a:p>
            <a:pPr lvl="2"/>
            <a:r>
              <a:rPr lang="nl-NL" dirty="0"/>
              <a:t>Third level</a:t>
            </a:r>
          </a:p>
          <a:p>
            <a:pPr lvl="3"/>
            <a:r>
              <a:rPr lang="nl-NL" dirty="0"/>
              <a:t>Fourth level</a:t>
            </a:r>
          </a:p>
          <a:p>
            <a:pPr lvl="4"/>
            <a:r>
              <a:rPr lang="nl-NL" dirty="0"/>
              <a:t>Fifth level</a:t>
            </a:r>
          </a:p>
        </p:txBody>
      </p:sp>
      <p:pic>
        <p:nvPicPr>
          <p:cNvPr id="4" name="Picture 3">
            <a:extLst>
              <a:ext uri="{FF2B5EF4-FFF2-40B4-BE49-F238E27FC236}">
                <a16:creationId xmlns:a16="http://schemas.microsoft.com/office/drawing/2014/main" id="{C2B40840-F17B-4953-B943-D5A1DB37D2CB}"/>
              </a:ext>
            </a:extLst>
          </p:cNvPr>
          <p:cNvPicPr>
            <a:picLocks noChangeAspect="1"/>
          </p:cNvPicPr>
          <p:nvPr userDrawn="1"/>
        </p:nvPicPr>
        <p:blipFill>
          <a:blip r:embed="rId11"/>
          <a:stretch>
            <a:fillRect/>
          </a:stretch>
        </p:blipFill>
        <p:spPr>
          <a:xfrm>
            <a:off x="8385014" y="6438351"/>
            <a:ext cx="786452" cy="475529"/>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64" r:id="rId4"/>
    <p:sldLayoutId id="2147483670" r:id="rId5"/>
    <p:sldLayoutId id="2147483671" r:id="rId6"/>
    <p:sldLayoutId id="2147483667" r:id="rId7"/>
    <p:sldLayoutId id="2147483672" r:id="rId8"/>
    <p:sldLayoutId id="2147483673" r:id="rId9"/>
  </p:sldLayoutIdLst>
  <p:hf sldNum="0" hdr="0" ftr="0" dt="0"/>
  <p:txStyles>
    <p:titleStyle>
      <a:lvl1pPr algn="l" defTabSz="457200" rtl="0" eaLnBrk="1" latinLnBrk="0" hangingPunct="1">
        <a:spcBef>
          <a:spcPct val="0"/>
        </a:spcBef>
        <a:buNone/>
        <a:defRPr sz="4400" b="1" i="0" kern="1200" cap="all" baseline="0">
          <a:solidFill>
            <a:srgbClr val="7C7C7C"/>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C7C7C"/>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7C7C7C"/>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7C7C7C"/>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rgbClr val="7C7C7C"/>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7C7C7C"/>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6.wmf"/><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5" Type="http://schemas.openxmlformats.org/officeDocument/2006/relationships/image" Target="../media/image54.sv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600" y="1314736"/>
            <a:ext cx="8988399" cy="2239631"/>
          </a:xfrm>
        </p:spPr>
        <p:txBody>
          <a:bodyPr/>
          <a:lstStyle/>
          <a:p>
            <a:r>
              <a:rPr lang="en-GB" sz="4000" dirty="0"/>
              <a:t>PROTEIN IDENTIFICATION</a:t>
            </a:r>
          </a:p>
        </p:txBody>
      </p:sp>
      <p:sp>
        <p:nvSpPr>
          <p:cNvPr id="8" name="Subtitle 2"/>
          <p:cNvSpPr txBox="1">
            <a:spLocks/>
          </p:cNvSpPr>
          <p:nvPr/>
        </p:nvSpPr>
        <p:spPr>
          <a:xfrm>
            <a:off x="155601" y="4091612"/>
            <a:ext cx="4439422" cy="1577671"/>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7C7C7C"/>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7C7C7C"/>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7C7C7C"/>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rgbClr val="7C7C7C"/>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7C7C7C"/>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nl-BE" sz="1800" dirty="0">
                <a:solidFill>
                  <a:schemeClr val="tx1"/>
                </a:solidFill>
              </a:rPr>
              <a:t>lennart martens</a:t>
            </a:r>
          </a:p>
          <a:p>
            <a:pPr marL="0" indent="0">
              <a:spcBef>
                <a:spcPts val="0"/>
              </a:spcBef>
              <a:buNone/>
            </a:pPr>
            <a:endParaRPr lang="en-GB" sz="1200" i="1" dirty="0">
              <a:solidFill>
                <a:schemeClr val="tx1"/>
              </a:solidFill>
            </a:endParaRPr>
          </a:p>
          <a:p>
            <a:pPr marL="0" indent="0">
              <a:spcBef>
                <a:spcPts val="0"/>
              </a:spcBef>
              <a:buNone/>
            </a:pPr>
            <a:r>
              <a:rPr lang="en-GB" sz="1600" i="1" dirty="0">
                <a:solidFill>
                  <a:schemeClr val="tx1"/>
                </a:solidFill>
              </a:rPr>
              <a:t>lennart.martens@vib-ugent.be</a:t>
            </a:r>
          </a:p>
          <a:p>
            <a:pPr marL="0" indent="0">
              <a:spcBef>
                <a:spcPts val="0"/>
              </a:spcBef>
              <a:buNone/>
            </a:pPr>
            <a:r>
              <a:rPr lang="nl-BE" sz="1600" i="1" dirty="0">
                <a:solidFill>
                  <a:schemeClr val="tx1"/>
                </a:solidFill>
              </a:rPr>
              <a:t>@compomics</a:t>
            </a:r>
            <a:endParaRPr lang="en-GB" sz="1600" i="1" dirty="0">
              <a:solidFill>
                <a:schemeClr val="tx1"/>
              </a:solidFill>
            </a:endParaRPr>
          </a:p>
          <a:p>
            <a:pPr marL="0" indent="0" eaLnBrk="0" hangingPunct="0">
              <a:spcBef>
                <a:spcPts val="0"/>
              </a:spcBef>
              <a:buNone/>
              <a:defRPr/>
            </a:pPr>
            <a:r>
              <a:rPr lang="en-GB" sz="1600" i="1" dirty="0">
                <a:solidFill>
                  <a:schemeClr val="tx1"/>
                </a:solidFill>
              </a:rPr>
              <a:t>computational omics and systems biology group</a:t>
            </a:r>
          </a:p>
          <a:p>
            <a:pPr marL="0" indent="0" eaLnBrk="0" hangingPunct="0">
              <a:spcBef>
                <a:spcPts val="0"/>
              </a:spcBef>
              <a:buNone/>
              <a:defRPr/>
            </a:pPr>
            <a:r>
              <a:rPr lang="en-GB" sz="1600" i="1" dirty="0">
                <a:solidFill>
                  <a:schemeClr val="tx1"/>
                </a:solidFill>
              </a:rPr>
              <a:t>Ghent University and VIB, Ghent, Belgium</a:t>
            </a:r>
            <a:endParaRPr lang="nl-BE" sz="1600" i="1" dirty="0">
              <a:solidFill>
                <a:schemeClr val="tx1"/>
              </a:solidFill>
            </a:endParaRPr>
          </a:p>
        </p:txBody>
      </p:sp>
    </p:spTree>
    <p:extLst>
      <p:ext uri="{BB962C8B-B14F-4D97-AF65-F5344CB8AC3E}">
        <p14:creationId xmlns:p14="http://schemas.microsoft.com/office/powerpoint/2010/main" val="43296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683568" y="1576144"/>
            <a:ext cx="7184724" cy="3373359"/>
          </a:xfrm>
          <a:prstGeom prst="rect">
            <a:avLst/>
          </a:prstGeom>
          <a:noFill/>
          <a:ln w="9525">
            <a:noFill/>
            <a:miter lim="800000"/>
            <a:headEnd/>
            <a:tailEnd/>
          </a:ln>
        </p:spPr>
        <p:txBody>
          <a:bodyPr wrap="none">
            <a:spAutoFit/>
          </a:bodyPr>
          <a:lstStyle/>
          <a:p>
            <a:pPr marL="342900" indent="-342900" algn="l">
              <a:lnSpc>
                <a:spcPct val="150000"/>
              </a:lnSpc>
              <a:buFontTx/>
              <a:buChar char="•"/>
            </a:pPr>
            <a:endParaRPr lang="en-GB" sz="1800" dirty="0">
              <a:solidFill>
                <a:schemeClr val="accent1"/>
              </a:solidFill>
            </a:endParaRPr>
          </a:p>
          <a:p>
            <a:pPr algn="l">
              <a:lnSpc>
                <a:spcPct val="150000"/>
              </a:lnSpc>
            </a:pPr>
            <a:r>
              <a:rPr lang="en-GB" sz="1800" dirty="0">
                <a:solidFill>
                  <a:schemeClr val="accent3"/>
                </a:solidFill>
              </a:rPr>
              <a:t>Can be used for MS/MS (PFF) identifications</a:t>
            </a:r>
          </a:p>
          <a:p>
            <a:pPr algn="l">
              <a:lnSpc>
                <a:spcPct val="150000"/>
              </a:lnSpc>
            </a:pPr>
            <a:r>
              <a:rPr lang="en-GB" sz="1800" dirty="0">
                <a:solidFill>
                  <a:schemeClr val="accent1"/>
                </a:solidFill>
              </a:rPr>
              <a:t>Based on a cross-correlation score (includes peak height)</a:t>
            </a:r>
          </a:p>
          <a:p>
            <a:pPr algn="l">
              <a:lnSpc>
                <a:spcPct val="150000"/>
              </a:lnSpc>
            </a:pPr>
            <a:r>
              <a:rPr lang="en-GB" sz="1800" dirty="0">
                <a:solidFill>
                  <a:schemeClr val="accent3"/>
                </a:solidFill>
              </a:rPr>
              <a:t>Published core algorithm (patented, licensed to Thermo), </a:t>
            </a:r>
            <a:r>
              <a:rPr lang="en-GB" sz="1800" dirty="0" err="1">
                <a:solidFill>
                  <a:schemeClr val="accent3"/>
                </a:solidFill>
              </a:rPr>
              <a:t>Eng</a:t>
            </a:r>
            <a:r>
              <a:rPr lang="en-GB" sz="1800" dirty="0">
                <a:solidFill>
                  <a:schemeClr val="accent3"/>
                </a:solidFill>
              </a:rPr>
              <a:t>, </a:t>
            </a:r>
            <a:r>
              <a:rPr lang="en-GB" sz="1800" i="1" dirty="0">
                <a:solidFill>
                  <a:schemeClr val="accent3"/>
                </a:solidFill>
              </a:rPr>
              <a:t>JASMS </a:t>
            </a:r>
            <a:r>
              <a:rPr lang="en-GB" sz="1800" dirty="0">
                <a:solidFill>
                  <a:schemeClr val="accent3"/>
                </a:solidFill>
              </a:rPr>
              <a:t>1994</a:t>
            </a:r>
          </a:p>
          <a:p>
            <a:pPr algn="l">
              <a:lnSpc>
                <a:spcPct val="150000"/>
              </a:lnSpc>
            </a:pPr>
            <a:r>
              <a:rPr lang="en-GB" sz="1800" dirty="0">
                <a:solidFill>
                  <a:schemeClr val="accent1"/>
                </a:solidFill>
              </a:rPr>
              <a:t>Provides preliminary (</a:t>
            </a:r>
            <a:r>
              <a:rPr lang="en-GB" sz="1800" dirty="0" err="1">
                <a:solidFill>
                  <a:schemeClr val="accent1"/>
                </a:solidFill>
              </a:rPr>
              <a:t>Sp</a:t>
            </a:r>
            <a:r>
              <a:rPr lang="en-GB" sz="1800" dirty="0">
                <a:solidFill>
                  <a:schemeClr val="accent1"/>
                </a:solidFill>
              </a:rPr>
              <a:t>) score, rank, cross-correlation score (</a:t>
            </a:r>
            <a:r>
              <a:rPr lang="en-GB" sz="1800" dirty="0" err="1">
                <a:solidFill>
                  <a:schemeClr val="accent1"/>
                </a:solidFill>
              </a:rPr>
              <a:t>XCorr</a:t>
            </a:r>
            <a:r>
              <a:rPr lang="en-GB" sz="1800" dirty="0">
                <a:solidFill>
                  <a:schemeClr val="accent1"/>
                </a:solidFill>
              </a:rPr>
              <a:t>),</a:t>
            </a:r>
          </a:p>
          <a:p>
            <a:pPr marL="342900" indent="-342900" algn="l">
              <a:lnSpc>
                <a:spcPct val="150000"/>
              </a:lnSpc>
            </a:pPr>
            <a:r>
              <a:rPr lang="en-GB" sz="1800" dirty="0">
                <a:solidFill>
                  <a:schemeClr val="accent1"/>
                </a:solidFill>
              </a:rPr>
              <a:t>	and score difference between the top tow ranks (</a:t>
            </a:r>
            <a:r>
              <a:rPr lang="en-GB" sz="1800" dirty="0" err="1">
                <a:solidFill>
                  <a:schemeClr val="accent1"/>
                </a:solidFill>
              </a:rPr>
              <a:t>deltaCn</a:t>
            </a:r>
            <a:r>
              <a:rPr lang="en-GB" sz="1800" dirty="0">
                <a:solidFill>
                  <a:schemeClr val="accent1"/>
                </a:solidFill>
              </a:rPr>
              <a:t>, </a:t>
            </a:r>
            <a:r>
              <a:rPr lang="en-GB" sz="1800" dirty="0">
                <a:solidFill>
                  <a:schemeClr val="accent1"/>
                </a:solidFill>
                <a:sym typeface="Symbol" pitchFamily="18" charset="2"/>
              </a:rPr>
              <a:t>Cn</a:t>
            </a:r>
            <a:r>
              <a:rPr lang="en-GB" sz="1800" dirty="0">
                <a:solidFill>
                  <a:schemeClr val="accent1"/>
                </a:solidFill>
              </a:rPr>
              <a:t>)</a:t>
            </a:r>
          </a:p>
          <a:p>
            <a:pPr algn="l">
              <a:lnSpc>
                <a:spcPct val="150000"/>
              </a:lnSpc>
            </a:pPr>
            <a:r>
              <a:rPr lang="en-GB" sz="1800" dirty="0" err="1">
                <a:solidFill>
                  <a:schemeClr val="accent3"/>
                </a:solidFill>
              </a:rPr>
              <a:t>Thresholding</a:t>
            </a:r>
            <a:r>
              <a:rPr lang="en-GB" sz="1800" dirty="0">
                <a:solidFill>
                  <a:schemeClr val="accent3"/>
                </a:solidFill>
              </a:rPr>
              <a:t> is up to the user, and is commonly done </a:t>
            </a:r>
            <a:r>
              <a:rPr lang="en-GB" sz="1800" i="1" dirty="0">
                <a:solidFill>
                  <a:schemeClr val="accent3"/>
                </a:solidFill>
              </a:rPr>
              <a:t>per </a:t>
            </a:r>
            <a:r>
              <a:rPr lang="en-GB" sz="1800" dirty="0">
                <a:solidFill>
                  <a:schemeClr val="accent3"/>
                </a:solidFill>
              </a:rPr>
              <a:t>charge state</a:t>
            </a:r>
          </a:p>
          <a:p>
            <a:pPr algn="l">
              <a:lnSpc>
                <a:spcPct val="150000"/>
              </a:lnSpc>
            </a:pPr>
            <a:r>
              <a:rPr lang="en-GB" sz="1800" dirty="0">
                <a:solidFill>
                  <a:schemeClr val="accent1"/>
                </a:solidFill>
              </a:rPr>
              <a:t>Many extensions exist to perform a more automatic validation of results</a:t>
            </a:r>
          </a:p>
        </p:txBody>
      </p:sp>
      <p:sp>
        <p:nvSpPr>
          <p:cNvPr id="8" name="Title 7"/>
          <p:cNvSpPr>
            <a:spLocks noGrp="1"/>
          </p:cNvSpPr>
          <p:nvPr>
            <p:ph type="title"/>
          </p:nvPr>
        </p:nvSpPr>
        <p:spPr/>
        <p:txBody>
          <a:bodyPr>
            <a:normAutofit/>
          </a:bodyPr>
          <a:lstStyle/>
          <a:p>
            <a:r>
              <a:rPr lang="en-GB" dirty="0"/>
              <a:t>SEQUEST is the original search engine,</a:t>
            </a:r>
            <a:br>
              <a:rPr lang="en-GB" dirty="0"/>
            </a:br>
            <a:r>
              <a:rPr lang="en-GB" dirty="0"/>
              <a:t>and is based on ion intensity matching</a:t>
            </a:r>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EBB6-6FDB-433C-ACA2-B4308E2E3E41}"/>
              </a:ext>
            </a:extLst>
          </p:cNvPr>
          <p:cNvSpPr>
            <a:spLocks noGrp="1"/>
          </p:cNvSpPr>
          <p:nvPr>
            <p:ph type="title"/>
          </p:nvPr>
        </p:nvSpPr>
        <p:spPr/>
        <p:txBody>
          <a:bodyPr>
            <a:normAutofit/>
          </a:bodyPr>
          <a:lstStyle/>
          <a:p>
            <a:r>
              <a:rPr lang="en-GB" dirty="0"/>
              <a:t>The correlation score (</a:t>
            </a:r>
            <a:r>
              <a:rPr lang="en-GB" i="1" dirty="0"/>
              <a:t>R</a:t>
            </a:r>
            <a:r>
              <a:rPr lang="en-GB" i="1" baseline="-25000" dirty="0"/>
              <a:t>i</a:t>
            </a:r>
            <a:r>
              <a:rPr lang="en-GB" dirty="0"/>
              <a:t>) is calculated</a:t>
            </a:r>
            <a:br>
              <a:rPr lang="en-GB" dirty="0"/>
            </a:br>
            <a:r>
              <a:rPr lang="en-GB" dirty="0"/>
              <a:t>as the matched ion intensity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FF43C95-2433-4100-A539-B9A4AF99D57F}"/>
                  </a:ext>
                </a:extLst>
              </p:cNvPr>
              <p:cNvSpPr txBox="1"/>
              <p:nvPr/>
            </p:nvSpPr>
            <p:spPr>
              <a:xfrm>
                <a:off x="2482215" y="3383358"/>
                <a:ext cx="3618859" cy="914400"/>
              </a:xfrm>
              <a:prstGeom prst="rect">
                <a:avLst/>
              </a:prstGeom>
              <a:noFill/>
            </p:spPr>
            <p:txBody>
              <a:bodyPr wrap="none" rtlCol="0">
                <a:noAutofit/>
              </a:bodyPr>
              <a:lstStyle/>
              <a:p>
                <a:pPr algn="l"/>
                <a14:m>
                  <m:oMathPara xmlns:m="http://schemas.openxmlformats.org/officeDocument/2006/math">
                    <m:oMathParaPr>
                      <m:jc m:val="centerGroup"/>
                    </m:oMathParaPr>
                    <m:oMath xmlns:m="http://schemas.openxmlformats.org/officeDocument/2006/math">
                      <m:sSub>
                        <m:sSubPr>
                          <m:ctrlPr>
                            <a:rPr lang="nl-BE" i="1" smtClean="0">
                              <a:latin typeface="Cambria Math" panose="02040503050406030204" pitchFamily="18" charset="0"/>
                            </a:rPr>
                          </m:ctrlPr>
                        </m:sSubPr>
                        <m:e>
                          <m:r>
                            <a:rPr lang="nl-BE" b="0" i="1" smtClean="0">
                              <a:latin typeface="Cambria Math"/>
                            </a:rPr>
                            <m:t>𝑅</m:t>
                          </m:r>
                        </m:e>
                        <m:sub>
                          <m:r>
                            <a:rPr lang="nl-BE" b="0" i="1" smtClean="0">
                              <a:latin typeface="Cambria Math"/>
                            </a:rPr>
                            <m:t>𝑖</m:t>
                          </m:r>
                        </m:sub>
                      </m:sSub>
                      <m:r>
                        <a:rPr lang="nl-BE" b="0" i="1" smtClean="0">
                          <a:latin typeface="Cambria Math"/>
                        </a:rPr>
                        <m:t>= </m:t>
                      </m:r>
                      <m:nary>
                        <m:naryPr>
                          <m:chr m:val="∑"/>
                          <m:ctrlPr>
                            <a:rPr lang="nl-BE" b="0" i="1" smtClean="0">
                              <a:latin typeface="Cambria Math" panose="02040503050406030204" pitchFamily="18" charset="0"/>
                            </a:rPr>
                          </m:ctrlPr>
                        </m:naryPr>
                        <m:sub>
                          <m:r>
                            <m:rPr>
                              <m:brk m:alnAt="23"/>
                            </m:rPr>
                            <a:rPr lang="nl-BE" b="0" i="1" smtClean="0">
                              <a:latin typeface="Cambria Math"/>
                            </a:rPr>
                            <m:t>𝑗</m:t>
                          </m:r>
                          <m:r>
                            <a:rPr lang="nl-BE" b="0" i="1" smtClean="0">
                              <a:latin typeface="Cambria Math"/>
                            </a:rPr>
                            <m:t>=1</m:t>
                          </m:r>
                        </m:sub>
                        <m:sup>
                          <m:r>
                            <a:rPr lang="nl-BE" b="0" i="1" smtClean="0">
                              <a:latin typeface="Cambria Math"/>
                            </a:rPr>
                            <m:t>𝑛</m:t>
                          </m:r>
                        </m:sup>
                        <m:e>
                          <m:sSub>
                            <m:sSubPr>
                              <m:ctrlPr>
                                <a:rPr lang="nl-BE" b="0" i="1" smtClean="0">
                                  <a:latin typeface="Cambria Math" panose="02040503050406030204" pitchFamily="18" charset="0"/>
                                </a:rPr>
                              </m:ctrlPr>
                            </m:sSubPr>
                            <m:e>
                              <m:r>
                                <a:rPr lang="nl-BE" b="0" i="1" smtClean="0">
                                  <a:latin typeface="Cambria Math"/>
                                </a:rPr>
                                <m:t>𝑥</m:t>
                              </m:r>
                            </m:e>
                            <m:sub>
                              <m:r>
                                <a:rPr lang="nl-BE" b="0" i="1" smtClean="0">
                                  <a:latin typeface="Cambria Math"/>
                                </a:rPr>
                                <m:t>𝑗</m:t>
                              </m:r>
                            </m:sub>
                          </m:sSub>
                          <m:sSub>
                            <m:sSubPr>
                              <m:ctrlPr>
                                <a:rPr lang="nl-BE" b="0" i="1" smtClean="0">
                                  <a:latin typeface="Cambria Math" panose="02040503050406030204" pitchFamily="18" charset="0"/>
                                </a:rPr>
                              </m:ctrlPr>
                            </m:sSubPr>
                            <m:e>
                              <m:r>
                                <a:rPr lang="nl-BE" b="0" i="1" smtClean="0">
                                  <a:latin typeface="Cambria Math"/>
                                  <a:ea typeface="Cambria Math"/>
                                </a:rPr>
                                <m:t>∙</m:t>
                              </m:r>
                              <m:r>
                                <a:rPr lang="nl-BE" b="0" i="1" smtClean="0">
                                  <a:latin typeface="Cambria Math"/>
                                </a:rPr>
                                <m:t>𝑦</m:t>
                              </m:r>
                            </m:e>
                            <m:sub>
                              <m:r>
                                <a:rPr lang="nl-BE" b="0" i="1" smtClean="0">
                                  <a:latin typeface="Cambria Math"/>
                                </a:rPr>
                                <m:t>(</m:t>
                              </m:r>
                              <m:r>
                                <a:rPr lang="nl-BE" b="0" i="1" smtClean="0">
                                  <a:latin typeface="Cambria Math"/>
                                </a:rPr>
                                <m:t>𝑗</m:t>
                              </m:r>
                              <m:r>
                                <a:rPr lang="nl-BE" b="0" i="1" smtClean="0">
                                  <a:latin typeface="Cambria Math"/>
                                </a:rPr>
                                <m:t>+</m:t>
                              </m:r>
                              <m:r>
                                <a:rPr lang="nl-BE" b="0" i="1" smtClean="0">
                                  <a:latin typeface="Cambria Math"/>
                                </a:rPr>
                                <m:t>𝑖</m:t>
                              </m:r>
                              <m:r>
                                <a:rPr lang="nl-BE" b="0" i="1" smtClean="0">
                                  <a:latin typeface="Cambria Math"/>
                                </a:rPr>
                                <m:t>)</m:t>
                              </m:r>
                            </m:sub>
                          </m:sSub>
                        </m:e>
                      </m:nary>
                    </m:oMath>
                  </m:oMathPara>
                </a14:m>
                <a:endParaRPr lang="nl-BE" dirty="0"/>
              </a:p>
            </p:txBody>
          </p:sp>
        </mc:Choice>
        <mc:Fallback xmlns="">
          <p:sp>
            <p:nvSpPr>
              <p:cNvPr id="5" name="TextBox 4">
                <a:extLst>
                  <a:ext uri="{FF2B5EF4-FFF2-40B4-BE49-F238E27FC236}">
                    <a16:creationId xmlns:a16="http://schemas.microsoft.com/office/drawing/2014/main" id="{5FF43C95-2433-4100-A539-B9A4AF99D57F}"/>
                  </a:ext>
                </a:extLst>
              </p:cNvPr>
              <p:cNvSpPr txBox="1">
                <a:spLocks noRot="1" noChangeAspect="1" noMove="1" noResize="1" noEditPoints="1" noAdjustHandles="1" noChangeArrowheads="1" noChangeShapeType="1" noTextEdit="1"/>
              </p:cNvSpPr>
              <p:nvPr/>
            </p:nvSpPr>
            <p:spPr>
              <a:xfrm>
                <a:off x="2482215" y="3383358"/>
                <a:ext cx="3618859" cy="914400"/>
              </a:xfrm>
              <a:prstGeom prst="rect">
                <a:avLst/>
              </a:prstGeom>
              <a:blipFill>
                <a:blip r:embed="rId3"/>
                <a:stretch>
                  <a:fillRect/>
                </a:stretch>
              </a:blipFill>
            </p:spPr>
            <p:txBody>
              <a:bodyPr/>
              <a:lstStyle/>
              <a:p>
                <a:r>
                  <a:rPr lang="en-GB">
                    <a:noFill/>
                  </a:rPr>
                  <a:t> </a:t>
                </a:r>
              </a:p>
            </p:txBody>
          </p:sp>
        </mc:Fallback>
      </mc:AlternateContent>
      <p:pic>
        <p:nvPicPr>
          <p:cNvPr id="6" name="Afbeelding 20">
            <a:extLst>
              <a:ext uri="{FF2B5EF4-FFF2-40B4-BE49-F238E27FC236}">
                <a16:creationId xmlns:a16="http://schemas.microsoft.com/office/drawing/2014/main" id="{838C005B-1703-4331-B3C1-CD80FEFA4B81}"/>
              </a:ext>
            </a:extLst>
          </p:cNvPr>
          <p:cNvPicPr preferRelativeResize="0">
            <a:picLocks noChangeAspect="1"/>
          </p:cNvPicPr>
          <p:nvPr/>
        </p:nvPicPr>
        <p:blipFill>
          <a:blip r:embed="rId4"/>
          <a:stretch>
            <a:fillRect/>
          </a:stretch>
        </p:blipFill>
        <p:spPr>
          <a:xfrm>
            <a:off x="719226" y="3843686"/>
            <a:ext cx="2375816" cy="1175332"/>
          </a:xfrm>
          <a:prstGeom prst="rect">
            <a:avLst/>
          </a:prstGeom>
          <a:effectLst/>
          <a:scene3d>
            <a:camera prst="orthographicFront"/>
            <a:lightRig rig="threePt" dir="t"/>
          </a:scene3d>
          <a:sp3d>
            <a:contourClr>
              <a:srgbClr val="5DB7B1"/>
            </a:contourClr>
          </a:sp3d>
        </p:spPr>
      </p:pic>
      <p:grpSp>
        <p:nvGrpSpPr>
          <p:cNvPr id="15" name="Group 14">
            <a:extLst>
              <a:ext uri="{FF2B5EF4-FFF2-40B4-BE49-F238E27FC236}">
                <a16:creationId xmlns:a16="http://schemas.microsoft.com/office/drawing/2014/main" id="{0603CE20-C759-497B-8BC7-733E69E47A2D}"/>
              </a:ext>
            </a:extLst>
          </p:cNvPr>
          <p:cNvGrpSpPr/>
          <p:nvPr/>
        </p:nvGrpSpPr>
        <p:grpSpPr>
          <a:xfrm>
            <a:off x="6057279" y="4160808"/>
            <a:ext cx="864096" cy="533504"/>
            <a:chOff x="5425012" y="3356992"/>
            <a:chExt cx="2099316" cy="1296144"/>
          </a:xfrm>
        </p:grpSpPr>
        <p:cxnSp>
          <p:nvCxnSpPr>
            <p:cNvPr id="8" name="Straight Connector 7">
              <a:extLst>
                <a:ext uri="{FF2B5EF4-FFF2-40B4-BE49-F238E27FC236}">
                  <a16:creationId xmlns:a16="http://schemas.microsoft.com/office/drawing/2014/main" id="{406A807D-87F1-49AE-9791-08C96DAA559A}"/>
                </a:ext>
              </a:extLst>
            </p:cNvPr>
            <p:cNvCxnSpPr/>
            <p:nvPr/>
          </p:nvCxnSpPr>
          <p:spPr bwMode="auto">
            <a:xfrm>
              <a:off x="586500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82836F23-05D3-46BC-A691-1B1CE45A6CCE}"/>
                </a:ext>
              </a:extLst>
            </p:cNvPr>
            <p:cNvCxnSpPr/>
            <p:nvPr/>
          </p:nvCxnSpPr>
          <p:spPr bwMode="auto">
            <a:xfrm>
              <a:off x="6084168"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D4A1023-F92E-4BF2-A63C-976D2F622811}"/>
                </a:ext>
              </a:extLst>
            </p:cNvPr>
            <p:cNvCxnSpPr/>
            <p:nvPr/>
          </p:nvCxnSpPr>
          <p:spPr bwMode="auto">
            <a:xfrm>
              <a:off x="637220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92578B0-83BA-4CAB-A16A-ED0D96A07E18}"/>
                </a:ext>
              </a:extLst>
            </p:cNvPr>
            <p:cNvCxnSpPr/>
            <p:nvPr/>
          </p:nvCxnSpPr>
          <p:spPr bwMode="auto">
            <a:xfrm>
              <a:off x="673224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9823D8A2-441F-4216-B9E6-D44595FF71D2}"/>
                </a:ext>
              </a:extLst>
            </p:cNvPr>
            <p:cNvCxnSpPr/>
            <p:nvPr/>
          </p:nvCxnSpPr>
          <p:spPr bwMode="auto">
            <a:xfrm>
              <a:off x="709228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2DAFF411-D1A4-418A-ACB9-6075CDB5E2A5}"/>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14" name="Straight Arrow Connector 13">
              <a:extLst>
                <a:ext uri="{FF2B5EF4-FFF2-40B4-BE49-F238E27FC236}">
                  <a16:creationId xmlns:a16="http://schemas.microsoft.com/office/drawing/2014/main" id="{ED1C6BFB-2216-4928-B826-0BE999680B1E}"/>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cxnSp>
        <p:nvCxnSpPr>
          <p:cNvPr id="24" name="Straight Arrow Connector 23">
            <a:extLst>
              <a:ext uri="{FF2B5EF4-FFF2-40B4-BE49-F238E27FC236}">
                <a16:creationId xmlns:a16="http://schemas.microsoft.com/office/drawing/2014/main" id="{C5046F80-C92E-4144-B018-2EA09C0CB9A4}"/>
              </a:ext>
            </a:extLst>
          </p:cNvPr>
          <p:cNvCxnSpPr/>
          <p:nvPr/>
        </p:nvCxnSpPr>
        <p:spPr bwMode="auto">
          <a:xfrm>
            <a:off x="3176959" y="4510758"/>
            <a:ext cx="2160240" cy="0"/>
          </a:xfrm>
          <a:prstGeom prst="straightConnector1">
            <a:avLst/>
          </a:prstGeom>
          <a:solidFill>
            <a:schemeClr val="bg1"/>
          </a:solidFill>
          <a:ln w="28575" cap="flat" cmpd="sng" algn="ctr">
            <a:solidFill>
              <a:srgbClr val="000000"/>
            </a:solidFill>
            <a:prstDash val="solid"/>
            <a:round/>
            <a:headEnd type="triangle"/>
            <a:tailEnd type="triangle"/>
          </a:ln>
          <a:effectLst/>
        </p:spPr>
      </p:cxnSp>
      <p:sp>
        <p:nvSpPr>
          <p:cNvPr id="25" name="TextBox 24">
            <a:extLst>
              <a:ext uri="{FF2B5EF4-FFF2-40B4-BE49-F238E27FC236}">
                <a16:creationId xmlns:a16="http://schemas.microsoft.com/office/drawing/2014/main" id="{F9431DE7-AE35-40B2-A1FA-4B888E869F0A}"/>
              </a:ext>
            </a:extLst>
          </p:cNvPr>
          <p:cNvSpPr txBox="1"/>
          <p:nvPr/>
        </p:nvSpPr>
        <p:spPr>
          <a:xfrm>
            <a:off x="7436887" y="4249148"/>
            <a:ext cx="502061" cy="523220"/>
          </a:xfrm>
          <a:prstGeom prst="rect">
            <a:avLst/>
          </a:prstGeom>
          <a:noFill/>
        </p:spPr>
        <p:txBody>
          <a:bodyPr wrap="none" rtlCol="0">
            <a:spAutoFit/>
          </a:bodyPr>
          <a:lstStyle/>
          <a:p>
            <a:pPr algn="l"/>
            <a:r>
              <a:rPr lang="en-GB" sz="2800" dirty="0">
                <a:solidFill>
                  <a:srgbClr val="3399FF"/>
                </a:solidFill>
                <a:latin typeface="+mj-lt"/>
              </a:rPr>
              <a:t>R</a:t>
            </a:r>
            <a:r>
              <a:rPr lang="en-GB" sz="2800" baseline="-25000" dirty="0">
                <a:solidFill>
                  <a:srgbClr val="3399FF"/>
                </a:solidFill>
                <a:latin typeface="+mj-lt"/>
              </a:rPr>
              <a:t>0</a:t>
            </a:r>
          </a:p>
        </p:txBody>
      </p:sp>
      <p:sp>
        <p:nvSpPr>
          <p:cNvPr id="64" name="TextBox 63">
            <a:extLst>
              <a:ext uri="{FF2B5EF4-FFF2-40B4-BE49-F238E27FC236}">
                <a16:creationId xmlns:a16="http://schemas.microsoft.com/office/drawing/2014/main" id="{BAF19352-9BD9-486D-8C11-5364551AD222}"/>
              </a:ext>
            </a:extLst>
          </p:cNvPr>
          <p:cNvSpPr txBox="1"/>
          <p:nvPr/>
        </p:nvSpPr>
        <p:spPr>
          <a:xfrm>
            <a:off x="6858379" y="4583347"/>
            <a:ext cx="436338" cy="276999"/>
          </a:xfrm>
          <a:prstGeom prst="rect">
            <a:avLst/>
          </a:prstGeom>
          <a:noFill/>
        </p:spPr>
        <p:txBody>
          <a:bodyPr wrap="none" rtlCol="0">
            <a:spAutoFit/>
          </a:bodyPr>
          <a:lstStyle/>
          <a:p>
            <a:pPr algn="l"/>
            <a:r>
              <a:rPr lang="en-GB" sz="1200" b="1" dirty="0">
                <a:solidFill>
                  <a:srgbClr val="000000"/>
                </a:solidFill>
                <a:latin typeface="+mj-lt"/>
              </a:rPr>
              <a:t>m/z</a:t>
            </a:r>
          </a:p>
        </p:txBody>
      </p:sp>
      <p:grpSp>
        <p:nvGrpSpPr>
          <p:cNvPr id="75" name="Group 74">
            <a:extLst>
              <a:ext uri="{FF2B5EF4-FFF2-40B4-BE49-F238E27FC236}">
                <a16:creationId xmlns:a16="http://schemas.microsoft.com/office/drawing/2014/main" id="{D0E55D43-A0A4-4B80-ACB3-08BE68B7B5F5}"/>
              </a:ext>
            </a:extLst>
          </p:cNvPr>
          <p:cNvGrpSpPr/>
          <p:nvPr/>
        </p:nvGrpSpPr>
        <p:grpSpPr>
          <a:xfrm>
            <a:off x="5722575" y="2335679"/>
            <a:ext cx="2212969" cy="784086"/>
            <a:chOff x="6186006" y="1817668"/>
            <a:chExt cx="2212969" cy="784086"/>
          </a:xfrm>
        </p:grpSpPr>
        <p:grpSp>
          <p:nvGrpSpPr>
            <p:cNvPr id="53" name="Group 52">
              <a:extLst>
                <a:ext uri="{FF2B5EF4-FFF2-40B4-BE49-F238E27FC236}">
                  <a16:creationId xmlns:a16="http://schemas.microsoft.com/office/drawing/2014/main" id="{182D957E-4806-4F4F-AF0B-E595057F97E0}"/>
                </a:ext>
              </a:extLst>
            </p:cNvPr>
            <p:cNvGrpSpPr/>
            <p:nvPr/>
          </p:nvGrpSpPr>
          <p:grpSpPr>
            <a:xfrm>
              <a:off x="6520710" y="1916832"/>
              <a:ext cx="864096" cy="533504"/>
              <a:chOff x="5425012" y="3356992"/>
              <a:chExt cx="2099316" cy="1296144"/>
            </a:xfrm>
          </p:grpSpPr>
          <p:cxnSp>
            <p:nvCxnSpPr>
              <p:cNvPr id="54" name="Straight Connector 53">
                <a:extLst>
                  <a:ext uri="{FF2B5EF4-FFF2-40B4-BE49-F238E27FC236}">
                    <a16:creationId xmlns:a16="http://schemas.microsoft.com/office/drawing/2014/main" id="{F1661495-3D33-4E7B-87AC-4118A776F774}"/>
                  </a:ext>
                </a:extLst>
              </p:cNvPr>
              <p:cNvCxnSpPr/>
              <p:nvPr/>
            </p:nvCxnSpPr>
            <p:spPr bwMode="auto">
              <a:xfrm>
                <a:off x="6049632"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8C0BD6B-218F-4E72-803F-C702F17FD965}"/>
                  </a:ext>
                </a:extLst>
              </p:cNvPr>
              <p:cNvCxnSpPr/>
              <p:nvPr/>
            </p:nvCxnSpPr>
            <p:spPr bwMode="auto">
              <a:xfrm>
                <a:off x="6268800"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CC6B0AFB-10D8-4A8F-B530-3B6D7AFADA4B}"/>
                  </a:ext>
                </a:extLst>
              </p:cNvPr>
              <p:cNvCxnSpPr/>
              <p:nvPr/>
            </p:nvCxnSpPr>
            <p:spPr bwMode="auto">
              <a:xfrm>
                <a:off x="6556833"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9A0C2744-7CE0-4687-B14B-C43EC889B14D}"/>
                  </a:ext>
                </a:extLst>
              </p:cNvPr>
              <p:cNvCxnSpPr/>
              <p:nvPr/>
            </p:nvCxnSpPr>
            <p:spPr bwMode="auto">
              <a:xfrm>
                <a:off x="6916872"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8B5224E7-D19F-491D-B2EC-2DB98E25B77F}"/>
                  </a:ext>
                </a:extLst>
              </p:cNvPr>
              <p:cNvCxnSpPr/>
              <p:nvPr/>
            </p:nvCxnSpPr>
            <p:spPr bwMode="auto">
              <a:xfrm>
                <a:off x="7276913"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9" name="Straight Arrow Connector 58">
                <a:extLst>
                  <a:ext uri="{FF2B5EF4-FFF2-40B4-BE49-F238E27FC236}">
                    <a16:creationId xmlns:a16="http://schemas.microsoft.com/office/drawing/2014/main" id="{9DEBACEF-D97C-4191-BA72-64021A129CD6}"/>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60" name="Straight Arrow Connector 59">
                <a:extLst>
                  <a:ext uri="{FF2B5EF4-FFF2-40B4-BE49-F238E27FC236}">
                    <a16:creationId xmlns:a16="http://schemas.microsoft.com/office/drawing/2014/main" id="{58ECEC35-F124-4328-9EC1-1E878267D087}"/>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sp>
          <p:nvSpPr>
            <p:cNvPr id="61" name="TextBox 60">
              <a:extLst>
                <a:ext uri="{FF2B5EF4-FFF2-40B4-BE49-F238E27FC236}">
                  <a16:creationId xmlns:a16="http://schemas.microsoft.com/office/drawing/2014/main" id="{93EA3083-9E07-48B8-A2B5-922CA77578AA}"/>
                </a:ext>
              </a:extLst>
            </p:cNvPr>
            <p:cNvSpPr txBox="1"/>
            <p:nvPr/>
          </p:nvSpPr>
          <p:spPr>
            <a:xfrm>
              <a:off x="7896914" y="1983359"/>
              <a:ext cx="502061" cy="523220"/>
            </a:xfrm>
            <a:prstGeom prst="rect">
              <a:avLst/>
            </a:prstGeom>
            <a:noFill/>
          </p:spPr>
          <p:txBody>
            <a:bodyPr wrap="none" rtlCol="0">
              <a:spAutoFit/>
            </a:bodyPr>
            <a:lstStyle/>
            <a:p>
              <a:pPr algn="l"/>
              <a:r>
                <a:rPr lang="en-GB" sz="2800" dirty="0">
                  <a:solidFill>
                    <a:srgbClr val="FF0000"/>
                  </a:solidFill>
                  <a:latin typeface="+mj-lt"/>
                </a:rPr>
                <a:t>R</a:t>
              </a:r>
              <a:r>
                <a:rPr lang="en-GB" sz="2800" baseline="-25000" dirty="0">
                  <a:solidFill>
                    <a:srgbClr val="FF0000"/>
                  </a:solidFill>
                  <a:latin typeface="+mj-lt"/>
                </a:rPr>
                <a:t>2</a:t>
              </a:r>
            </a:p>
          </p:txBody>
        </p:sp>
        <p:sp>
          <p:nvSpPr>
            <p:cNvPr id="62" name="TextBox 61">
              <a:extLst>
                <a:ext uri="{FF2B5EF4-FFF2-40B4-BE49-F238E27FC236}">
                  <a16:creationId xmlns:a16="http://schemas.microsoft.com/office/drawing/2014/main" id="{FC9E191F-9757-4A69-B13D-E1388B6EE2E4}"/>
                </a:ext>
              </a:extLst>
            </p:cNvPr>
            <p:cNvSpPr txBox="1"/>
            <p:nvPr/>
          </p:nvSpPr>
          <p:spPr>
            <a:xfrm>
              <a:off x="7354598" y="2324755"/>
              <a:ext cx="436338" cy="276999"/>
            </a:xfrm>
            <a:prstGeom prst="rect">
              <a:avLst/>
            </a:prstGeom>
            <a:noFill/>
          </p:spPr>
          <p:txBody>
            <a:bodyPr wrap="none" rtlCol="0">
              <a:spAutoFit/>
            </a:bodyPr>
            <a:lstStyle/>
            <a:p>
              <a:pPr algn="l"/>
              <a:r>
                <a:rPr lang="en-GB" sz="1200" b="1" dirty="0">
                  <a:solidFill>
                    <a:srgbClr val="000000"/>
                  </a:solidFill>
                  <a:latin typeface="+mj-lt"/>
                </a:rPr>
                <a:t>m/z</a:t>
              </a:r>
            </a:p>
          </p:txBody>
        </p:sp>
        <p:sp>
          <p:nvSpPr>
            <p:cNvPr id="67" name="TextBox 66">
              <a:extLst>
                <a:ext uri="{FF2B5EF4-FFF2-40B4-BE49-F238E27FC236}">
                  <a16:creationId xmlns:a16="http://schemas.microsoft.com/office/drawing/2014/main" id="{3E316C47-4461-4811-BB42-CC33250C1C91}"/>
                </a:ext>
              </a:extLst>
            </p:cNvPr>
            <p:cNvSpPr txBox="1"/>
            <p:nvPr/>
          </p:nvSpPr>
          <p:spPr>
            <a:xfrm>
              <a:off x="6186006" y="1817668"/>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grpSp>
      <p:grpSp>
        <p:nvGrpSpPr>
          <p:cNvPr id="76" name="Group 75">
            <a:extLst>
              <a:ext uri="{FF2B5EF4-FFF2-40B4-BE49-F238E27FC236}">
                <a16:creationId xmlns:a16="http://schemas.microsoft.com/office/drawing/2014/main" id="{37B6CA54-B42A-4FC6-9B63-2A927F62CC4E}"/>
              </a:ext>
            </a:extLst>
          </p:cNvPr>
          <p:cNvGrpSpPr/>
          <p:nvPr/>
        </p:nvGrpSpPr>
        <p:grpSpPr>
          <a:xfrm>
            <a:off x="5721426" y="3132176"/>
            <a:ext cx="2214118" cy="800817"/>
            <a:chOff x="6227035" y="2601754"/>
            <a:chExt cx="2214118" cy="800817"/>
          </a:xfrm>
        </p:grpSpPr>
        <p:grpSp>
          <p:nvGrpSpPr>
            <p:cNvPr id="34" name="Group 33">
              <a:extLst>
                <a:ext uri="{FF2B5EF4-FFF2-40B4-BE49-F238E27FC236}">
                  <a16:creationId xmlns:a16="http://schemas.microsoft.com/office/drawing/2014/main" id="{014BFCC6-1E39-49AC-B102-0E737B67152D}"/>
                </a:ext>
              </a:extLst>
            </p:cNvPr>
            <p:cNvGrpSpPr/>
            <p:nvPr/>
          </p:nvGrpSpPr>
          <p:grpSpPr>
            <a:xfrm>
              <a:off x="6562888" y="2705687"/>
              <a:ext cx="864096" cy="533504"/>
              <a:chOff x="5425012" y="3356992"/>
              <a:chExt cx="2099316" cy="1296144"/>
            </a:xfrm>
          </p:grpSpPr>
          <p:cxnSp>
            <p:nvCxnSpPr>
              <p:cNvPr id="35" name="Straight Connector 34">
                <a:extLst>
                  <a:ext uri="{FF2B5EF4-FFF2-40B4-BE49-F238E27FC236}">
                    <a16:creationId xmlns:a16="http://schemas.microsoft.com/office/drawing/2014/main" id="{6102EFB7-0921-4C81-8F4B-1D14AD965F4D}"/>
                  </a:ext>
                </a:extLst>
              </p:cNvPr>
              <p:cNvCxnSpPr/>
              <p:nvPr/>
            </p:nvCxnSpPr>
            <p:spPr bwMode="auto">
              <a:xfrm>
                <a:off x="5932328"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D70FAE5-F7B0-4F9A-ABB0-BB42FE81FE62}"/>
                  </a:ext>
                </a:extLst>
              </p:cNvPr>
              <p:cNvCxnSpPr/>
              <p:nvPr/>
            </p:nvCxnSpPr>
            <p:spPr bwMode="auto">
              <a:xfrm>
                <a:off x="6151496"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4F77621-57ED-451E-B266-FE7A6DCF0389}"/>
                  </a:ext>
                </a:extLst>
              </p:cNvPr>
              <p:cNvCxnSpPr/>
              <p:nvPr/>
            </p:nvCxnSpPr>
            <p:spPr bwMode="auto">
              <a:xfrm>
                <a:off x="6439529"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57E3D403-9A76-40B7-905E-4FDC8B19472A}"/>
                  </a:ext>
                </a:extLst>
              </p:cNvPr>
              <p:cNvCxnSpPr/>
              <p:nvPr/>
            </p:nvCxnSpPr>
            <p:spPr bwMode="auto">
              <a:xfrm>
                <a:off x="6799569"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B1BDD9C1-5A35-4185-AFFF-9305D3B88B48}"/>
                  </a:ext>
                </a:extLst>
              </p:cNvPr>
              <p:cNvCxnSpPr/>
              <p:nvPr/>
            </p:nvCxnSpPr>
            <p:spPr bwMode="auto">
              <a:xfrm>
                <a:off x="7159609"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0" name="Straight Arrow Connector 39">
                <a:extLst>
                  <a:ext uri="{FF2B5EF4-FFF2-40B4-BE49-F238E27FC236}">
                    <a16:creationId xmlns:a16="http://schemas.microsoft.com/office/drawing/2014/main" id="{AC2E29A5-A4E5-45BD-86AF-170E57CDA4DE}"/>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41" name="Straight Arrow Connector 40">
                <a:extLst>
                  <a:ext uri="{FF2B5EF4-FFF2-40B4-BE49-F238E27FC236}">
                    <a16:creationId xmlns:a16="http://schemas.microsoft.com/office/drawing/2014/main" id="{DD74B959-374D-45B6-9E12-75D92EA651C8}"/>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sp>
          <p:nvSpPr>
            <p:cNvPr id="43" name="TextBox 42">
              <a:extLst>
                <a:ext uri="{FF2B5EF4-FFF2-40B4-BE49-F238E27FC236}">
                  <a16:creationId xmlns:a16="http://schemas.microsoft.com/office/drawing/2014/main" id="{96E1CF69-C0EE-4C27-A08E-8E288AB0294B}"/>
                </a:ext>
              </a:extLst>
            </p:cNvPr>
            <p:cNvSpPr txBox="1"/>
            <p:nvPr/>
          </p:nvSpPr>
          <p:spPr>
            <a:xfrm>
              <a:off x="7939092" y="2772214"/>
              <a:ext cx="502061" cy="523220"/>
            </a:xfrm>
            <a:prstGeom prst="rect">
              <a:avLst/>
            </a:prstGeom>
            <a:noFill/>
          </p:spPr>
          <p:txBody>
            <a:bodyPr wrap="none" rtlCol="0">
              <a:spAutoFit/>
            </a:bodyPr>
            <a:lstStyle/>
            <a:p>
              <a:pPr algn="l"/>
              <a:r>
                <a:rPr lang="en-GB" sz="2800" dirty="0">
                  <a:solidFill>
                    <a:srgbClr val="FF0000"/>
                  </a:solidFill>
                  <a:latin typeface="+mj-lt"/>
                </a:rPr>
                <a:t>R</a:t>
              </a:r>
              <a:r>
                <a:rPr lang="en-GB" sz="2800" baseline="-25000" dirty="0">
                  <a:solidFill>
                    <a:srgbClr val="FF0000"/>
                  </a:solidFill>
                  <a:latin typeface="+mj-lt"/>
                </a:rPr>
                <a:t>1</a:t>
              </a:r>
            </a:p>
          </p:txBody>
        </p:sp>
        <p:sp>
          <p:nvSpPr>
            <p:cNvPr id="63" name="TextBox 62">
              <a:extLst>
                <a:ext uri="{FF2B5EF4-FFF2-40B4-BE49-F238E27FC236}">
                  <a16:creationId xmlns:a16="http://schemas.microsoft.com/office/drawing/2014/main" id="{7EFD92B7-0B60-476C-9492-8A944F4EDB93}"/>
                </a:ext>
              </a:extLst>
            </p:cNvPr>
            <p:cNvSpPr txBox="1"/>
            <p:nvPr/>
          </p:nvSpPr>
          <p:spPr>
            <a:xfrm>
              <a:off x="7363960" y="3125572"/>
              <a:ext cx="436338" cy="276999"/>
            </a:xfrm>
            <a:prstGeom prst="rect">
              <a:avLst/>
            </a:prstGeom>
            <a:noFill/>
          </p:spPr>
          <p:txBody>
            <a:bodyPr wrap="none" rtlCol="0">
              <a:spAutoFit/>
            </a:bodyPr>
            <a:lstStyle/>
            <a:p>
              <a:pPr algn="l"/>
              <a:r>
                <a:rPr lang="en-GB" sz="1200" b="1" dirty="0">
                  <a:solidFill>
                    <a:srgbClr val="000000"/>
                  </a:solidFill>
                  <a:latin typeface="+mj-lt"/>
                </a:rPr>
                <a:t>m/z</a:t>
              </a:r>
            </a:p>
          </p:txBody>
        </p:sp>
        <p:sp>
          <p:nvSpPr>
            <p:cNvPr id="68" name="TextBox 67">
              <a:extLst>
                <a:ext uri="{FF2B5EF4-FFF2-40B4-BE49-F238E27FC236}">
                  <a16:creationId xmlns:a16="http://schemas.microsoft.com/office/drawing/2014/main" id="{B5BDA6AC-E29A-49CF-A431-C11D0302DD0B}"/>
                </a:ext>
              </a:extLst>
            </p:cNvPr>
            <p:cNvSpPr txBox="1"/>
            <p:nvPr/>
          </p:nvSpPr>
          <p:spPr>
            <a:xfrm>
              <a:off x="6227035" y="2601754"/>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grpSp>
      <p:sp>
        <p:nvSpPr>
          <p:cNvPr id="69" name="TextBox 68">
            <a:extLst>
              <a:ext uri="{FF2B5EF4-FFF2-40B4-BE49-F238E27FC236}">
                <a16:creationId xmlns:a16="http://schemas.microsoft.com/office/drawing/2014/main" id="{71290E1C-DFA7-48A7-90BB-0695A3F8EA92}"/>
              </a:ext>
            </a:extLst>
          </p:cNvPr>
          <p:cNvSpPr txBox="1"/>
          <p:nvPr/>
        </p:nvSpPr>
        <p:spPr>
          <a:xfrm>
            <a:off x="5721426" y="4064093"/>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grpSp>
        <p:nvGrpSpPr>
          <p:cNvPr id="74" name="Group 73">
            <a:extLst>
              <a:ext uri="{FF2B5EF4-FFF2-40B4-BE49-F238E27FC236}">
                <a16:creationId xmlns:a16="http://schemas.microsoft.com/office/drawing/2014/main" id="{91E05B77-47DD-47DE-9541-C55E75413A92}"/>
              </a:ext>
            </a:extLst>
          </p:cNvPr>
          <p:cNvGrpSpPr/>
          <p:nvPr/>
        </p:nvGrpSpPr>
        <p:grpSpPr>
          <a:xfrm>
            <a:off x="5721426" y="5065189"/>
            <a:ext cx="2291260" cy="825125"/>
            <a:chOff x="6227035" y="4534767"/>
            <a:chExt cx="2291260" cy="825125"/>
          </a:xfrm>
        </p:grpSpPr>
        <p:grpSp>
          <p:nvGrpSpPr>
            <p:cNvPr id="26" name="Group 25">
              <a:extLst>
                <a:ext uri="{FF2B5EF4-FFF2-40B4-BE49-F238E27FC236}">
                  <a16:creationId xmlns:a16="http://schemas.microsoft.com/office/drawing/2014/main" id="{86C8601F-1DCC-4DC9-8CB0-788D597B339F}"/>
                </a:ext>
              </a:extLst>
            </p:cNvPr>
            <p:cNvGrpSpPr/>
            <p:nvPr/>
          </p:nvGrpSpPr>
          <p:grpSpPr>
            <a:xfrm>
              <a:off x="6562888" y="4632242"/>
              <a:ext cx="864096" cy="533504"/>
              <a:chOff x="5425012" y="3356992"/>
              <a:chExt cx="2099316" cy="1296144"/>
            </a:xfrm>
          </p:grpSpPr>
          <p:cxnSp>
            <p:nvCxnSpPr>
              <p:cNvPr id="27" name="Straight Connector 26">
                <a:extLst>
                  <a:ext uri="{FF2B5EF4-FFF2-40B4-BE49-F238E27FC236}">
                    <a16:creationId xmlns:a16="http://schemas.microsoft.com/office/drawing/2014/main" id="{40D32F2C-8B88-4836-8159-2EAC54C57363}"/>
                  </a:ext>
                </a:extLst>
              </p:cNvPr>
              <p:cNvCxnSpPr/>
              <p:nvPr/>
            </p:nvCxnSpPr>
            <p:spPr bwMode="auto">
              <a:xfrm>
                <a:off x="5771931"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8B944E7B-FB88-4DBD-BA1F-4EBBF9EFCACB}"/>
                  </a:ext>
                </a:extLst>
              </p:cNvPr>
              <p:cNvCxnSpPr/>
              <p:nvPr/>
            </p:nvCxnSpPr>
            <p:spPr bwMode="auto">
              <a:xfrm>
                <a:off x="5991099"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A20DF1B-DA02-46A6-ADD6-071749C1482C}"/>
                  </a:ext>
                </a:extLst>
              </p:cNvPr>
              <p:cNvCxnSpPr/>
              <p:nvPr/>
            </p:nvCxnSpPr>
            <p:spPr bwMode="auto">
              <a:xfrm>
                <a:off x="6279132"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A5119795-4B7F-4422-B8F0-7B533AF5991F}"/>
                  </a:ext>
                </a:extLst>
              </p:cNvPr>
              <p:cNvCxnSpPr/>
              <p:nvPr/>
            </p:nvCxnSpPr>
            <p:spPr bwMode="auto">
              <a:xfrm>
                <a:off x="6639172"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EE45019-2C27-46A4-8ACA-455DEF170850}"/>
                  </a:ext>
                </a:extLst>
              </p:cNvPr>
              <p:cNvCxnSpPr/>
              <p:nvPr/>
            </p:nvCxnSpPr>
            <p:spPr bwMode="auto">
              <a:xfrm>
                <a:off x="6999212" y="3789040"/>
                <a:ext cx="0" cy="86409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2" name="Straight Arrow Connector 31">
                <a:extLst>
                  <a:ext uri="{FF2B5EF4-FFF2-40B4-BE49-F238E27FC236}">
                    <a16:creationId xmlns:a16="http://schemas.microsoft.com/office/drawing/2014/main" id="{0603E25C-08E1-4A59-A547-C9A6D3F940FB}"/>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33" name="Straight Arrow Connector 32">
                <a:extLst>
                  <a:ext uri="{FF2B5EF4-FFF2-40B4-BE49-F238E27FC236}">
                    <a16:creationId xmlns:a16="http://schemas.microsoft.com/office/drawing/2014/main" id="{F87F2277-4680-47F6-BC3B-8EA117F454E5}"/>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sp>
          <p:nvSpPr>
            <p:cNvPr id="42" name="TextBox 41">
              <a:extLst>
                <a:ext uri="{FF2B5EF4-FFF2-40B4-BE49-F238E27FC236}">
                  <a16:creationId xmlns:a16="http://schemas.microsoft.com/office/drawing/2014/main" id="{2D1626F3-AFD5-42D9-8BC0-779A05D23743}"/>
                </a:ext>
              </a:extLst>
            </p:cNvPr>
            <p:cNvSpPr txBox="1"/>
            <p:nvPr/>
          </p:nvSpPr>
          <p:spPr>
            <a:xfrm>
              <a:off x="7942496" y="4641176"/>
              <a:ext cx="575799" cy="523220"/>
            </a:xfrm>
            <a:prstGeom prst="rect">
              <a:avLst/>
            </a:prstGeom>
            <a:noFill/>
          </p:spPr>
          <p:txBody>
            <a:bodyPr wrap="none" rtlCol="0">
              <a:spAutoFit/>
            </a:bodyPr>
            <a:lstStyle/>
            <a:p>
              <a:pPr algn="l"/>
              <a:r>
                <a:rPr lang="en-GB" sz="2800" dirty="0">
                  <a:solidFill>
                    <a:srgbClr val="FF0000"/>
                  </a:solidFill>
                  <a:latin typeface="+mj-lt"/>
                </a:rPr>
                <a:t>R</a:t>
              </a:r>
              <a:r>
                <a:rPr lang="en-GB" sz="2800" baseline="-25000" dirty="0">
                  <a:solidFill>
                    <a:srgbClr val="FF0000"/>
                  </a:solidFill>
                  <a:latin typeface="+mj-lt"/>
                </a:rPr>
                <a:t>-1</a:t>
              </a:r>
            </a:p>
          </p:txBody>
        </p:sp>
        <p:sp>
          <p:nvSpPr>
            <p:cNvPr id="65" name="TextBox 64">
              <a:extLst>
                <a:ext uri="{FF2B5EF4-FFF2-40B4-BE49-F238E27FC236}">
                  <a16:creationId xmlns:a16="http://schemas.microsoft.com/office/drawing/2014/main" id="{65746556-C454-41D4-BEB0-65952373556C}"/>
                </a:ext>
              </a:extLst>
            </p:cNvPr>
            <p:cNvSpPr txBox="1"/>
            <p:nvPr/>
          </p:nvSpPr>
          <p:spPr>
            <a:xfrm>
              <a:off x="7358967" y="5082893"/>
              <a:ext cx="436338" cy="276999"/>
            </a:xfrm>
            <a:prstGeom prst="rect">
              <a:avLst/>
            </a:prstGeom>
            <a:noFill/>
          </p:spPr>
          <p:txBody>
            <a:bodyPr wrap="none" rtlCol="0">
              <a:spAutoFit/>
            </a:bodyPr>
            <a:lstStyle/>
            <a:p>
              <a:pPr algn="l"/>
              <a:r>
                <a:rPr lang="en-GB" sz="1200" b="1" dirty="0">
                  <a:solidFill>
                    <a:srgbClr val="000000"/>
                  </a:solidFill>
                  <a:latin typeface="+mj-lt"/>
                </a:rPr>
                <a:t>m/z</a:t>
              </a:r>
            </a:p>
          </p:txBody>
        </p:sp>
        <p:sp>
          <p:nvSpPr>
            <p:cNvPr id="70" name="TextBox 69">
              <a:extLst>
                <a:ext uri="{FF2B5EF4-FFF2-40B4-BE49-F238E27FC236}">
                  <a16:creationId xmlns:a16="http://schemas.microsoft.com/office/drawing/2014/main" id="{AC245A76-AF2F-48E8-B6A3-C21981135E54}"/>
                </a:ext>
              </a:extLst>
            </p:cNvPr>
            <p:cNvSpPr txBox="1"/>
            <p:nvPr/>
          </p:nvSpPr>
          <p:spPr>
            <a:xfrm>
              <a:off x="6227035" y="4534767"/>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grpSp>
      <p:grpSp>
        <p:nvGrpSpPr>
          <p:cNvPr id="72" name="Group 71">
            <a:extLst>
              <a:ext uri="{FF2B5EF4-FFF2-40B4-BE49-F238E27FC236}">
                <a16:creationId xmlns:a16="http://schemas.microsoft.com/office/drawing/2014/main" id="{CE967806-2D0D-46A4-8320-1E34D1BB43BB}"/>
              </a:ext>
            </a:extLst>
          </p:cNvPr>
          <p:cNvGrpSpPr/>
          <p:nvPr/>
        </p:nvGrpSpPr>
        <p:grpSpPr>
          <a:xfrm>
            <a:off x="5721426" y="5775026"/>
            <a:ext cx="2293085" cy="822326"/>
            <a:chOff x="6227035" y="5244604"/>
            <a:chExt cx="2293085" cy="822326"/>
          </a:xfrm>
        </p:grpSpPr>
        <p:grpSp>
          <p:nvGrpSpPr>
            <p:cNvPr id="44" name="Group 43">
              <a:extLst>
                <a:ext uri="{FF2B5EF4-FFF2-40B4-BE49-F238E27FC236}">
                  <a16:creationId xmlns:a16="http://schemas.microsoft.com/office/drawing/2014/main" id="{18DB47EB-09BE-4033-B112-4F8FDE2859C9}"/>
                </a:ext>
              </a:extLst>
            </p:cNvPr>
            <p:cNvGrpSpPr/>
            <p:nvPr/>
          </p:nvGrpSpPr>
          <p:grpSpPr>
            <a:xfrm>
              <a:off x="6564713" y="5343768"/>
              <a:ext cx="864096" cy="533504"/>
              <a:chOff x="5425012" y="3356992"/>
              <a:chExt cx="2099316" cy="1296144"/>
            </a:xfrm>
          </p:grpSpPr>
          <p:cxnSp>
            <p:nvCxnSpPr>
              <p:cNvPr id="45" name="Straight Connector 44">
                <a:extLst>
                  <a:ext uri="{FF2B5EF4-FFF2-40B4-BE49-F238E27FC236}">
                    <a16:creationId xmlns:a16="http://schemas.microsoft.com/office/drawing/2014/main" id="{B361D852-CD4B-44CB-BEB1-E334933F0E9B}"/>
                  </a:ext>
                </a:extLst>
              </p:cNvPr>
              <p:cNvCxnSpPr/>
              <p:nvPr/>
            </p:nvCxnSpPr>
            <p:spPr bwMode="auto">
              <a:xfrm>
                <a:off x="5676214"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8F0B0071-A473-4D34-AF0B-C8DAF567D323}"/>
                  </a:ext>
                </a:extLst>
              </p:cNvPr>
              <p:cNvCxnSpPr/>
              <p:nvPr/>
            </p:nvCxnSpPr>
            <p:spPr bwMode="auto">
              <a:xfrm>
                <a:off x="5895381"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F5F6EC8-60CE-4C92-A1F7-BA06985BBA7D}"/>
                  </a:ext>
                </a:extLst>
              </p:cNvPr>
              <p:cNvCxnSpPr/>
              <p:nvPr/>
            </p:nvCxnSpPr>
            <p:spPr bwMode="auto">
              <a:xfrm>
                <a:off x="6183415"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1187063-C575-47EE-94D6-FEDC6C36CDF6}"/>
                  </a:ext>
                </a:extLst>
              </p:cNvPr>
              <p:cNvCxnSpPr/>
              <p:nvPr/>
            </p:nvCxnSpPr>
            <p:spPr bwMode="auto">
              <a:xfrm>
                <a:off x="6543454"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EC946878-C654-47F2-AB82-B5862E82A986}"/>
                  </a:ext>
                </a:extLst>
              </p:cNvPr>
              <p:cNvCxnSpPr/>
              <p:nvPr/>
            </p:nvCxnSpPr>
            <p:spPr bwMode="auto">
              <a:xfrm>
                <a:off x="6903495" y="3789041"/>
                <a:ext cx="0" cy="864095"/>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E41345D6-682A-4761-9871-273E6351D07E}"/>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51" name="Straight Arrow Connector 50">
                <a:extLst>
                  <a:ext uri="{FF2B5EF4-FFF2-40B4-BE49-F238E27FC236}">
                    <a16:creationId xmlns:a16="http://schemas.microsoft.com/office/drawing/2014/main" id="{59E1F017-1D66-4446-B86D-E8E43184D33D}"/>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sp>
          <p:nvSpPr>
            <p:cNvPr id="52" name="TextBox 51">
              <a:extLst>
                <a:ext uri="{FF2B5EF4-FFF2-40B4-BE49-F238E27FC236}">
                  <a16:creationId xmlns:a16="http://schemas.microsoft.com/office/drawing/2014/main" id="{ABE8CBD0-2000-4DE5-992C-B3ACB09B6E8E}"/>
                </a:ext>
              </a:extLst>
            </p:cNvPr>
            <p:cNvSpPr txBox="1"/>
            <p:nvPr/>
          </p:nvSpPr>
          <p:spPr>
            <a:xfrm>
              <a:off x="7944321" y="5352702"/>
              <a:ext cx="575799" cy="523220"/>
            </a:xfrm>
            <a:prstGeom prst="rect">
              <a:avLst/>
            </a:prstGeom>
            <a:noFill/>
          </p:spPr>
          <p:txBody>
            <a:bodyPr wrap="none" rtlCol="0">
              <a:spAutoFit/>
            </a:bodyPr>
            <a:lstStyle/>
            <a:p>
              <a:pPr algn="l"/>
              <a:r>
                <a:rPr lang="en-GB" sz="2800" dirty="0">
                  <a:solidFill>
                    <a:srgbClr val="FF0000"/>
                  </a:solidFill>
                  <a:latin typeface="+mj-lt"/>
                </a:rPr>
                <a:t>R</a:t>
              </a:r>
              <a:r>
                <a:rPr lang="en-GB" sz="2800" baseline="-25000" dirty="0">
                  <a:solidFill>
                    <a:srgbClr val="FF0000"/>
                  </a:solidFill>
                  <a:latin typeface="+mj-lt"/>
                </a:rPr>
                <a:t>-2</a:t>
              </a:r>
            </a:p>
          </p:txBody>
        </p:sp>
        <p:sp>
          <p:nvSpPr>
            <p:cNvPr id="66" name="TextBox 65">
              <a:extLst>
                <a:ext uri="{FF2B5EF4-FFF2-40B4-BE49-F238E27FC236}">
                  <a16:creationId xmlns:a16="http://schemas.microsoft.com/office/drawing/2014/main" id="{32856B9B-45AB-4053-9436-E41C95006F2C}"/>
                </a:ext>
              </a:extLst>
            </p:cNvPr>
            <p:cNvSpPr txBox="1"/>
            <p:nvPr/>
          </p:nvSpPr>
          <p:spPr>
            <a:xfrm>
              <a:off x="7366510" y="5789931"/>
              <a:ext cx="436338" cy="276999"/>
            </a:xfrm>
            <a:prstGeom prst="rect">
              <a:avLst/>
            </a:prstGeom>
            <a:noFill/>
          </p:spPr>
          <p:txBody>
            <a:bodyPr wrap="none" rtlCol="0">
              <a:spAutoFit/>
            </a:bodyPr>
            <a:lstStyle/>
            <a:p>
              <a:pPr algn="l"/>
              <a:r>
                <a:rPr lang="en-GB" sz="1200" b="1" dirty="0">
                  <a:solidFill>
                    <a:srgbClr val="000000"/>
                  </a:solidFill>
                  <a:latin typeface="+mj-lt"/>
                </a:rPr>
                <a:t>m/z</a:t>
              </a:r>
            </a:p>
          </p:txBody>
        </p:sp>
        <p:sp>
          <p:nvSpPr>
            <p:cNvPr id="71" name="TextBox 70">
              <a:extLst>
                <a:ext uri="{FF2B5EF4-FFF2-40B4-BE49-F238E27FC236}">
                  <a16:creationId xmlns:a16="http://schemas.microsoft.com/office/drawing/2014/main" id="{647AF7B4-30B0-4E5F-A658-62E391AE2ABD}"/>
                </a:ext>
              </a:extLst>
            </p:cNvPr>
            <p:cNvSpPr txBox="1"/>
            <p:nvPr/>
          </p:nvSpPr>
          <p:spPr>
            <a:xfrm>
              <a:off x="6227035" y="5244604"/>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A8EE7849-DB39-4C30-86FD-2C4B57D87EAB}"/>
                  </a:ext>
                </a:extLst>
              </p:cNvPr>
              <p:cNvSpPr/>
              <p:nvPr/>
            </p:nvSpPr>
            <p:spPr>
              <a:xfrm>
                <a:off x="7167774" y="1311497"/>
                <a:ext cx="1114023" cy="9623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nl-BE" i="1" smtClean="0">
                              <a:solidFill>
                                <a:srgbClr val="FF0000"/>
                              </a:solidFill>
                              <a:latin typeface="Cambria Math" panose="02040503050406030204" pitchFamily="18" charset="0"/>
                            </a:rPr>
                          </m:ctrlPr>
                        </m:naryPr>
                        <m:sub>
                          <m:r>
                            <m:rPr>
                              <m:brk m:alnAt="23"/>
                            </m:rPr>
                            <a:rPr lang="nl-BE" i="1">
                              <a:solidFill>
                                <a:srgbClr val="FF0000"/>
                              </a:solidFill>
                              <a:latin typeface="Cambria Math"/>
                            </a:rPr>
                            <m:t>𝑖</m:t>
                          </m:r>
                          <m:r>
                            <a:rPr lang="nl-BE" i="1">
                              <a:solidFill>
                                <a:srgbClr val="FF0000"/>
                              </a:solidFill>
                              <a:latin typeface="Cambria Math"/>
                            </a:rPr>
                            <m:t>=−75</m:t>
                          </m:r>
                        </m:sub>
                        <m:sup>
                          <m:r>
                            <a:rPr lang="nl-BE" i="1">
                              <a:solidFill>
                                <a:srgbClr val="FF0000"/>
                              </a:solidFill>
                              <a:latin typeface="Cambria Math"/>
                            </a:rPr>
                            <m:t>+75</m:t>
                          </m:r>
                        </m:sup>
                        <m:e>
                          <m:r>
                            <a:rPr lang="nl-BE" i="1">
                              <a:solidFill>
                                <a:srgbClr val="FF0000"/>
                              </a:solidFill>
                              <a:latin typeface="Cambria Math"/>
                            </a:rPr>
                            <m:t>𝑅𝑖</m:t>
                          </m:r>
                        </m:e>
                      </m:nary>
                    </m:oMath>
                  </m:oMathPara>
                </a14:m>
                <a:endParaRPr lang="en-GB" dirty="0">
                  <a:solidFill>
                    <a:srgbClr val="FF0000"/>
                  </a:solidFill>
                </a:endParaRPr>
              </a:p>
            </p:txBody>
          </p:sp>
        </mc:Choice>
        <mc:Fallback xmlns="">
          <p:sp>
            <p:nvSpPr>
              <p:cNvPr id="77" name="Rectangle 76">
                <a:extLst>
                  <a:ext uri="{FF2B5EF4-FFF2-40B4-BE49-F238E27FC236}">
                    <a16:creationId xmlns:a16="http://schemas.microsoft.com/office/drawing/2014/main" id="{A8EE7849-DB39-4C30-86FD-2C4B57D87EAB}"/>
                  </a:ext>
                </a:extLst>
              </p:cNvPr>
              <p:cNvSpPr>
                <a:spLocks noRot="1" noChangeAspect="1" noMove="1" noResize="1" noEditPoints="1" noAdjustHandles="1" noChangeArrowheads="1" noChangeShapeType="1" noTextEdit="1"/>
              </p:cNvSpPr>
              <p:nvPr/>
            </p:nvSpPr>
            <p:spPr>
              <a:xfrm>
                <a:off x="7167774" y="1311497"/>
                <a:ext cx="1114023" cy="962315"/>
              </a:xfrm>
              <a:prstGeom prst="rect">
                <a:avLst/>
              </a:prstGeom>
              <a:blipFill>
                <a:blip r:embed="rId5"/>
                <a:stretch>
                  <a:fillRect/>
                </a:stretch>
              </a:blipFill>
            </p:spPr>
            <p:txBody>
              <a:bodyPr/>
              <a:lstStyle/>
              <a:p>
                <a:r>
                  <a:rPr lang="en-GB">
                    <a:noFill/>
                  </a:rPr>
                  <a:t> </a:t>
                </a:r>
              </a:p>
            </p:txBody>
          </p:sp>
        </mc:Fallback>
      </mc:AlternateContent>
      <p:sp>
        <p:nvSpPr>
          <p:cNvPr id="73" name="TextBox 72">
            <a:extLst>
              <a:ext uri="{FF2B5EF4-FFF2-40B4-BE49-F238E27FC236}">
                <a16:creationId xmlns:a16="http://schemas.microsoft.com/office/drawing/2014/main" id="{13CB059A-29A8-4C70-94ED-DB24C09BCB59}"/>
              </a:ext>
            </a:extLst>
          </p:cNvPr>
          <p:cNvSpPr txBox="1"/>
          <p:nvPr/>
        </p:nvSpPr>
        <p:spPr>
          <a:xfrm>
            <a:off x="634710" y="6288678"/>
            <a:ext cx="4809265" cy="584775"/>
          </a:xfrm>
          <a:prstGeom prst="rect">
            <a:avLst/>
          </a:prstGeom>
          <a:noFill/>
        </p:spPr>
        <p:txBody>
          <a:bodyPr wrap="none" rtlCol="0">
            <a:spAutoFit/>
          </a:bodyPr>
          <a:lstStyle/>
          <a:p>
            <a:pPr>
              <a:spcBef>
                <a:spcPct val="0"/>
              </a:spcBef>
            </a:pPr>
            <a:r>
              <a:rPr lang="en-GB" sz="1600" dirty="0" err="1">
                <a:solidFill>
                  <a:schemeClr val="accent5"/>
                </a:solidFill>
                <a:latin typeface="Calibri"/>
                <a:ea typeface="Geneva" charset="-128"/>
              </a:rPr>
              <a:t>Eng</a:t>
            </a:r>
            <a:r>
              <a:rPr lang="en-GB" sz="1600" dirty="0">
                <a:solidFill>
                  <a:schemeClr val="accent5"/>
                </a:solidFill>
                <a:latin typeface="Calibri"/>
                <a:ea typeface="Geneva" charset="-128"/>
              </a:rPr>
              <a:t>, JASMS 1994</a:t>
            </a:r>
          </a:p>
          <a:p>
            <a:pPr>
              <a:spcBef>
                <a:spcPct val="0"/>
              </a:spcBef>
            </a:pPr>
            <a:r>
              <a:rPr lang="nl-BE" sz="1600" dirty="0">
                <a:solidFill>
                  <a:schemeClr val="accent5"/>
                </a:solidFill>
                <a:latin typeface="Calibri"/>
                <a:ea typeface="Geneva" charset="-128"/>
              </a:rPr>
              <a:t>Yılmaz, Proteome Bioinformatics (MMB), Springer, 2017</a:t>
            </a:r>
          </a:p>
        </p:txBody>
      </p:sp>
    </p:spTree>
    <p:extLst>
      <p:ext uri="{BB962C8B-B14F-4D97-AF65-F5344CB8AC3E}">
        <p14:creationId xmlns:p14="http://schemas.microsoft.com/office/powerpoint/2010/main" val="34520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3504-FE47-4415-BC22-9147BCB34C61}"/>
              </a:ext>
            </a:extLst>
          </p:cNvPr>
          <p:cNvSpPr>
            <a:spLocks noGrp="1"/>
          </p:cNvSpPr>
          <p:nvPr>
            <p:ph type="title"/>
          </p:nvPr>
        </p:nvSpPr>
        <p:spPr/>
        <p:txBody>
          <a:bodyPr>
            <a:normAutofit/>
          </a:bodyPr>
          <a:lstStyle/>
          <a:p>
            <a:r>
              <a:rPr lang="en-GB" dirty="0"/>
              <a:t>The cross-correlation score (</a:t>
            </a:r>
            <a:r>
              <a:rPr lang="en-GB" i="1" dirty="0" err="1"/>
              <a:t>Xcorr</a:t>
            </a:r>
            <a:r>
              <a:rPr lang="en-GB" dirty="0"/>
              <a:t>) is </a:t>
            </a:r>
            <a:r>
              <a:rPr lang="en-GB" i="1" dirty="0"/>
              <a:t>R</a:t>
            </a:r>
            <a:r>
              <a:rPr lang="en-GB" i="1" baseline="-25000" dirty="0"/>
              <a:t>0</a:t>
            </a:r>
            <a:r>
              <a:rPr lang="en-GB" dirty="0"/>
              <a:t> calibrated by the average random correlation</a:t>
            </a:r>
          </a:p>
        </p:txBody>
      </p:sp>
      <p:cxnSp>
        <p:nvCxnSpPr>
          <p:cNvPr id="7" name="Straight Connector 6">
            <a:extLst>
              <a:ext uri="{FF2B5EF4-FFF2-40B4-BE49-F238E27FC236}">
                <a16:creationId xmlns:a16="http://schemas.microsoft.com/office/drawing/2014/main" id="{671E003E-8456-485A-B96F-EC992840514E}"/>
              </a:ext>
            </a:extLst>
          </p:cNvPr>
          <p:cNvCxnSpPr/>
          <p:nvPr/>
        </p:nvCxnSpPr>
        <p:spPr bwMode="auto">
          <a:xfrm>
            <a:off x="6492310" y="5295928"/>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8" name="Straight Arrow Connector 7">
            <a:extLst>
              <a:ext uri="{FF2B5EF4-FFF2-40B4-BE49-F238E27FC236}">
                <a16:creationId xmlns:a16="http://schemas.microsoft.com/office/drawing/2014/main" id="{77E6FEC5-1159-44B8-997B-FE9509ADBB60}"/>
              </a:ext>
            </a:extLst>
          </p:cNvPr>
          <p:cNvCxnSpPr>
            <a:cxnSpLocks/>
          </p:cNvCxnSpPr>
          <p:nvPr/>
        </p:nvCxnSpPr>
        <p:spPr bwMode="auto">
          <a:xfrm>
            <a:off x="1883798" y="3639744"/>
            <a:ext cx="0" cy="252028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9" name="Straight Arrow Connector 8">
            <a:extLst>
              <a:ext uri="{FF2B5EF4-FFF2-40B4-BE49-F238E27FC236}">
                <a16:creationId xmlns:a16="http://schemas.microsoft.com/office/drawing/2014/main" id="{2B9D1C4C-0706-4A87-8AA3-43E3AB292160}"/>
              </a:ext>
            </a:extLst>
          </p:cNvPr>
          <p:cNvCxnSpPr>
            <a:cxnSpLocks/>
          </p:cNvCxnSpPr>
          <p:nvPr/>
        </p:nvCxnSpPr>
        <p:spPr bwMode="auto">
          <a:xfrm flipH="1">
            <a:off x="1883798" y="6160024"/>
            <a:ext cx="5502444"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sp>
        <p:nvSpPr>
          <p:cNvPr id="10" name="Text Box 9">
            <a:extLst>
              <a:ext uri="{FF2B5EF4-FFF2-40B4-BE49-F238E27FC236}">
                <a16:creationId xmlns:a16="http://schemas.microsoft.com/office/drawing/2014/main" id="{D3C4F765-5331-4CB4-8763-6352D3FAD736}"/>
              </a:ext>
            </a:extLst>
          </p:cNvPr>
          <p:cNvSpPr txBox="1">
            <a:spLocks noChangeArrowheads="1"/>
          </p:cNvSpPr>
          <p:nvPr/>
        </p:nvSpPr>
        <p:spPr bwMode="auto">
          <a:xfrm>
            <a:off x="2867332" y="1942259"/>
            <a:ext cx="1253868" cy="461665"/>
          </a:xfrm>
          <a:prstGeom prst="rect">
            <a:avLst/>
          </a:prstGeom>
          <a:noFill/>
          <a:ln w="9525">
            <a:noFill/>
            <a:miter lim="800000"/>
            <a:headEnd/>
            <a:tailEnd/>
          </a:ln>
        </p:spPr>
        <p:txBody>
          <a:bodyPr wrap="none">
            <a:spAutoFit/>
          </a:bodyPr>
          <a:lstStyle/>
          <a:p>
            <a:r>
              <a:rPr lang="en-US" sz="2400" dirty="0" err="1"/>
              <a:t>XCorr</a:t>
            </a:r>
            <a:r>
              <a:rPr lang="en-US" sz="2400" dirty="0"/>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9F9C26-09FB-4453-B59B-82EFC4F71F22}"/>
                  </a:ext>
                </a:extLst>
              </p:cNvPr>
              <p:cNvSpPr txBox="1"/>
              <p:nvPr/>
            </p:nvSpPr>
            <p:spPr>
              <a:xfrm>
                <a:off x="3491880" y="1715891"/>
                <a:ext cx="3653656" cy="914400"/>
              </a:xfrm>
              <a:prstGeom prst="rect">
                <a:avLst/>
              </a:prstGeom>
              <a:noFill/>
            </p:spPr>
            <p:txBody>
              <a:bodyPr wrap="none" rtlCol="0" anchor="ctr">
                <a:noAutofit/>
              </a:bodyPr>
              <a:lstStyle/>
              <a:p>
                <a:pPr algn="l"/>
                <a14:m>
                  <m:oMathPara xmlns:m="http://schemas.openxmlformats.org/officeDocument/2006/math">
                    <m:oMathParaPr>
                      <m:jc m:val="centerGroup"/>
                    </m:oMathParaPr>
                    <m:oMath xmlns:m="http://schemas.openxmlformats.org/officeDocument/2006/math">
                      <m:sSub>
                        <m:sSubPr>
                          <m:ctrlPr>
                            <a:rPr lang="nl-BE" b="0" i="1" smtClean="0">
                              <a:latin typeface="Cambria Math" panose="02040503050406030204" pitchFamily="18" charset="0"/>
                            </a:rPr>
                          </m:ctrlPr>
                        </m:sSubPr>
                        <m:e>
                          <m:r>
                            <a:rPr lang="nl-BE" b="0" i="1" smtClean="0">
                              <a:latin typeface="Cambria Math"/>
                            </a:rPr>
                            <m:t>𝑅</m:t>
                          </m:r>
                        </m:e>
                        <m:sub>
                          <m:r>
                            <a:rPr lang="nl-BE" b="0" i="1" smtClean="0">
                              <a:latin typeface="Cambria Math"/>
                            </a:rPr>
                            <m:t>0</m:t>
                          </m:r>
                        </m:sub>
                      </m:sSub>
                      <m:r>
                        <a:rPr lang="nl-BE" b="0" i="1" smtClean="0">
                          <a:latin typeface="Cambria Math"/>
                        </a:rPr>
                        <m:t>−</m:t>
                      </m:r>
                      <m:f>
                        <m:fPr>
                          <m:ctrlPr>
                            <a:rPr lang="nl-BE" b="0" i="1" smtClean="0">
                              <a:latin typeface="Cambria Math" panose="02040503050406030204" pitchFamily="18" charset="0"/>
                            </a:rPr>
                          </m:ctrlPr>
                        </m:fPr>
                        <m:num>
                          <m:r>
                            <a:rPr lang="nl-BE" b="0" i="1" smtClean="0">
                              <a:latin typeface="Cambria Math"/>
                            </a:rPr>
                            <m:t>1</m:t>
                          </m:r>
                        </m:num>
                        <m:den>
                          <m:r>
                            <a:rPr lang="nl-BE" b="0" i="1" smtClean="0">
                              <a:latin typeface="Cambria Math"/>
                            </a:rPr>
                            <m:t>15</m:t>
                          </m:r>
                          <m:r>
                            <a:rPr lang="en-GB" b="0" i="1" smtClean="0">
                              <a:latin typeface="Cambria Math" panose="02040503050406030204" pitchFamily="18" charset="0"/>
                            </a:rPr>
                            <m:t>0</m:t>
                          </m:r>
                        </m:den>
                      </m:f>
                      <m:d>
                        <m:dPr>
                          <m:ctrlPr>
                            <a:rPr lang="nl-BE" b="0" i="1" smtClean="0">
                              <a:latin typeface="Cambria Math" panose="02040503050406030204" pitchFamily="18" charset="0"/>
                            </a:rPr>
                          </m:ctrlPr>
                        </m:dPr>
                        <m:e>
                          <m:nary>
                            <m:naryPr>
                              <m:chr m:val="∑"/>
                              <m:ctrlPr>
                                <a:rPr lang="nl-BE" b="0" i="1" smtClean="0">
                                  <a:latin typeface="Cambria Math" panose="02040503050406030204" pitchFamily="18" charset="0"/>
                                </a:rPr>
                              </m:ctrlPr>
                            </m:naryPr>
                            <m:sub>
                              <m:r>
                                <m:rPr>
                                  <m:brk m:alnAt="23"/>
                                </m:rPr>
                                <a:rPr lang="nl-BE" b="0" i="1" smtClean="0">
                                  <a:latin typeface="Cambria Math"/>
                                </a:rPr>
                                <m:t>𝑖</m:t>
                              </m:r>
                              <m:r>
                                <a:rPr lang="nl-BE" b="0" i="1" smtClean="0">
                                  <a:latin typeface="Cambria Math"/>
                                </a:rPr>
                                <m:t>=−75</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0</m:t>
                                  </m:r>
                                </m:sub>
                              </m:sSub>
                            </m:sub>
                            <m:sup>
                              <m:r>
                                <a:rPr lang="nl-BE" b="0" i="1" smtClean="0">
                                  <a:latin typeface="Cambria Math"/>
                                </a:rPr>
                                <m:t>+75</m:t>
                              </m:r>
                            </m:sup>
                            <m:e>
                              <m:r>
                                <a:rPr lang="nl-BE" b="0" i="1" smtClean="0">
                                  <a:latin typeface="Cambria Math"/>
                                </a:rPr>
                                <m:t>𝑅𝑖</m:t>
                              </m:r>
                            </m:e>
                          </m:nary>
                        </m:e>
                      </m:d>
                    </m:oMath>
                  </m:oMathPara>
                </a14:m>
                <a:endParaRPr lang="nl-BE" dirty="0"/>
              </a:p>
            </p:txBody>
          </p:sp>
        </mc:Choice>
        <mc:Fallback xmlns="">
          <p:sp>
            <p:nvSpPr>
              <p:cNvPr id="11" name="TextBox 10">
                <a:extLst>
                  <a:ext uri="{FF2B5EF4-FFF2-40B4-BE49-F238E27FC236}">
                    <a16:creationId xmlns:a16="http://schemas.microsoft.com/office/drawing/2014/main" id="{4E9F9C26-09FB-4453-B59B-82EFC4F71F22}"/>
                  </a:ext>
                </a:extLst>
              </p:cNvPr>
              <p:cNvSpPr txBox="1">
                <a:spLocks noRot="1" noChangeAspect="1" noMove="1" noResize="1" noEditPoints="1" noAdjustHandles="1" noChangeArrowheads="1" noChangeShapeType="1" noTextEdit="1"/>
              </p:cNvSpPr>
              <p:nvPr/>
            </p:nvSpPr>
            <p:spPr>
              <a:xfrm>
                <a:off x="3491880" y="1715891"/>
                <a:ext cx="3653656" cy="914400"/>
              </a:xfrm>
              <a:prstGeom prst="rect">
                <a:avLst/>
              </a:prstGeom>
              <a:blipFill>
                <a:blip r:embed="rId3"/>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E9B4497E-86E5-4374-83BA-730DF12D638E}"/>
              </a:ext>
            </a:extLst>
          </p:cNvPr>
          <p:cNvSpPr/>
          <p:nvPr/>
        </p:nvSpPr>
        <p:spPr bwMode="auto">
          <a:xfrm>
            <a:off x="2387854" y="5367937"/>
            <a:ext cx="239498" cy="792081"/>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35D204A4-260E-49E7-9B05-157013ED8B26}"/>
              </a:ext>
            </a:extLst>
          </p:cNvPr>
          <p:cNvSpPr/>
          <p:nvPr/>
        </p:nvSpPr>
        <p:spPr bwMode="auto">
          <a:xfrm>
            <a:off x="2629571" y="4935896"/>
            <a:ext cx="239498" cy="1224122"/>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2EFEAA32-DA77-407F-80E2-A833EC61C19E}"/>
              </a:ext>
            </a:extLst>
          </p:cNvPr>
          <p:cNvSpPr/>
          <p:nvPr/>
        </p:nvSpPr>
        <p:spPr bwMode="auto">
          <a:xfrm>
            <a:off x="2871288" y="4791878"/>
            <a:ext cx="239498" cy="1368140"/>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73C29347-093E-4F42-9ACA-8DD7B72976E5}"/>
              </a:ext>
            </a:extLst>
          </p:cNvPr>
          <p:cNvSpPr/>
          <p:nvPr/>
        </p:nvSpPr>
        <p:spPr bwMode="auto">
          <a:xfrm>
            <a:off x="3113005" y="4863887"/>
            <a:ext cx="239498" cy="1296131"/>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46E930A7-EE1D-45BA-9895-53B960D74212}"/>
              </a:ext>
            </a:extLst>
          </p:cNvPr>
          <p:cNvSpPr/>
          <p:nvPr/>
        </p:nvSpPr>
        <p:spPr bwMode="auto">
          <a:xfrm>
            <a:off x="3354722" y="4503850"/>
            <a:ext cx="239498" cy="1656168"/>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0830D868-8A2A-418B-A3CE-33F40CE78F37}"/>
              </a:ext>
            </a:extLst>
          </p:cNvPr>
          <p:cNvSpPr/>
          <p:nvPr/>
        </p:nvSpPr>
        <p:spPr bwMode="auto">
          <a:xfrm>
            <a:off x="3596439" y="5295921"/>
            <a:ext cx="239498" cy="864097"/>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31A143B6-242F-494D-9C8A-2D7C90452017}"/>
              </a:ext>
            </a:extLst>
          </p:cNvPr>
          <p:cNvSpPr/>
          <p:nvPr/>
        </p:nvSpPr>
        <p:spPr bwMode="auto">
          <a:xfrm>
            <a:off x="3838156" y="5800007"/>
            <a:ext cx="239498" cy="360011"/>
          </a:xfrm>
          <a:prstGeom prst="rect">
            <a:avLst/>
          </a:prstGeom>
          <a:solidFill>
            <a:srgbClr val="FF0000">
              <a:alpha val="30196"/>
            </a:srgb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sp>
        <p:nvSpPr>
          <p:cNvPr id="21" name="TextBox 20">
            <a:extLst>
              <a:ext uri="{FF2B5EF4-FFF2-40B4-BE49-F238E27FC236}">
                <a16:creationId xmlns:a16="http://schemas.microsoft.com/office/drawing/2014/main" id="{7165ED24-5E51-4BAA-9BF9-03D15FDDECD9}"/>
              </a:ext>
            </a:extLst>
          </p:cNvPr>
          <p:cNvSpPr txBox="1"/>
          <p:nvPr/>
        </p:nvSpPr>
        <p:spPr>
          <a:xfrm>
            <a:off x="7386242" y="5836852"/>
            <a:ext cx="1230401" cy="646331"/>
          </a:xfrm>
          <a:prstGeom prst="rect">
            <a:avLst/>
          </a:prstGeom>
          <a:noFill/>
        </p:spPr>
        <p:txBody>
          <a:bodyPr wrap="none" rtlCol="0">
            <a:spAutoFit/>
          </a:bodyPr>
          <a:lstStyle/>
          <a:p>
            <a:pPr algn="l"/>
            <a:r>
              <a:rPr lang="en-GB" sz="1800" b="1" dirty="0">
                <a:solidFill>
                  <a:srgbClr val="000000"/>
                </a:solidFill>
                <a:latin typeface="+mj-lt"/>
              </a:rPr>
              <a:t>correlation</a:t>
            </a:r>
          </a:p>
          <a:p>
            <a:pPr algn="l"/>
            <a:r>
              <a:rPr lang="en-GB" sz="1800" b="1" dirty="0">
                <a:solidFill>
                  <a:srgbClr val="000000"/>
                </a:solidFill>
                <a:latin typeface="+mj-lt"/>
              </a:rPr>
              <a:t>score</a:t>
            </a:r>
          </a:p>
        </p:txBody>
      </p:sp>
      <p:sp>
        <p:nvSpPr>
          <p:cNvPr id="22" name="TextBox 21">
            <a:extLst>
              <a:ext uri="{FF2B5EF4-FFF2-40B4-BE49-F238E27FC236}">
                <a16:creationId xmlns:a16="http://schemas.microsoft.com/office/drawing/2014/main" id="{619EB8CA-4E36-4CA9-BF55-072E700FBEF2}"/>
              </a:ext>
            </a:extLst>
          </p:cNvPr>
          <p:cNvSpPr txBox="1"/>
          <p:nvPr/>
        </p:nvSpPr>
        <p:spPr>
          <a:xfrm>
            <a:off x="1331640" y="3158406"/>
            <a:ext cx="1175963" cy="369332"/>
          </a:xfrm>
          <a:prstGeom prst="rect">
            <a:avLst/>
          </a:prstGeom>
          <a:noFill/>
        </p:spPr>
        <p:txBody>
          <a:bodyPr wrap="none" rtlCol="0">
            <a:spAutoFit/>
          </a:bodyPr>
          <a:lstStyle/>
          <a:p>
            <a:pPr algn="l"/>
            <a:r>
              <a:rPr lang="en-GB" sz="1800" b="1" dirty="0">
                <a:solidFill>
                  <a:srgbClr val="000000"/>
                </a:solidFill>
                <a:latin typeface="+mj-lt"/>
              </a:rPr>
              <a:t>Frequency</a:t>
            </a:r>
          </a:p>
        </p:txBody>
      </p:sp>
      <p:cxnSp>
        <p:nvCxnSpPr>
          <p:cNvPr id="24" name="Straight Connector 23">
            <a:extLst>
              <a:ext uri="{FF2B5EF4-FFF2-40B4-BE49-F238E27FC236}">
                <a16:creationId xmlns:a16="http://schemas.microsoft.com/office/drawing/2014/main" id="{5FB630CE-22A1-41EB-AFE7-63D534B0D1D7}"/>
              </a:ext>
            </a:extLst>
          </p:cNvPr>
          <p:cNvCxnSpPr>
            <a:cxnSpLocks/>
          </p:cNvCxnSpPr>
          <p:nvPr/>
        </p:nvCxnSpPr>
        <p:spPr bwMode="auto">
          <a:xfrm>
            <a:off x="3281052" y="3711752"/>
            <a:ext cx="0" cy="2448265"/>
          </a:xfrm>
          <a:prstGeom prst="line">
            <a:avLst/>
          </a:prstGeom>
          <a:solidFill>
            <a:schemeClr val="bg1"/>
          </a:solidFill>
          <a:ln w="57150" cap="flat" cmpd="sng" algn="ctr">
            <a:solidFill>
              <a:srgbClr val="FF0000"/>
            </a:solidFill>
            <a:prstDash val="solid"/>
            <a:round/>
            <a:headEnd type="none" w="med" len="med"/>
            <a:tailEnd type="none" w="med" len="med"/>
          </a:ln>
          <a:effectLst/>
        </p:spPr>
      </p:cxnSp>
      <p:cxnSp>
        <p:nvCxnSpPr>
          <p:cNvPr id="28" name="Straight Arrow Connector 27">
            <a:extLst>
              <a:ext uri="{FF2B5EF4-FFF2-40B4-BE49-F238E27FC236}">
                <a16:creationId xmlns:a16="http://schemas.microsoft.com/office/drawing/2014/main" id="{2B45FA81-C58E-4A49-AA4F-9F63310E605A}"/>
              </a:ext>
            </a:extLst>
          </p:cNvPr>
          <p:cNvCxnSpPr/>
          <p:nvPr/>
        </p:nvCxnSpPr>
        <p:spPr bwMode="auto">
          <a:xfrm>
            <a:off x="3395966" y="4287816"/>
            <a:ext cx="2952328" cy="0"/>
          </a:xfrm>
          <a:prstGeom prst="straightConnector1">
            <a:avLst/>
          </a:prstGeom>
          <a:solidFill>
            <a:schemeClr val="bg1"/>
          </a:solidFill>
          <a:ln w="28575" cap="flat" cmpd="sng" algn="ctr">
            <a:solidFill>
              <a:srgbClr val="000000"/>
            </a:solidFill>
            <a:prstDash val="solid"/>
            <a:round/>
            <a:headEnd type="triangle"/>
            <a:tailEnd type="triangle"/>
          </a:ln>
          <a:effectLst/>
        </p:spPr>
      </p:cxnSp>
      <p:cxnSp>
        <p:nvCxnSpPr>
          <p:cNvPr id="30" name="Straight Connector 29">
            <a:extLst>
              <a:ext uri="{FF2B5EF4-FFF2-40B4-BE49-F238E27FC236}">
                <a16:creationId xmlns:a16="http://schemas.microsoft.com/office/drawing/2014/main" id="{55BECFE9-B086-4BB3-A95B-1ECFB75AD917}"/>
              </a:ext>
            </a:extLst>
          </p:cNvPr>
          <p:cNvCxnSpPr>
            <a:cxnSpLocks/>
          </p:cNvCxnSpPr>
          <p:nvPr/>
        </p:nvCxnSpPr>
        <p:spPr bwMode="auto">
          <a:xfrm flipV="1">
            <a:off x="6492310" y="3711752"/>
            <a:ext cx="0" cy="1475287"/>
          </a:xfrm>
          <a:prstGeom prst="line">
            <a:avLst/>
          </a:prstGeom>
          <a:solidFill>
            <a:schemeClr val="bg1"/>
          </a:solidFill>
          <a:ln w="28575" cap="flat" cmpd="sng" algn="ctr">
            <a:solidFill>
              <a:srgbClr val="3399FF"/>
            </a:solidFill>
            <a:prstDash val="dash"/>
            <a:round/>
            <a:headEnd type="none" w="med" len="med"/>
            <a:tailEnd type="none" w="med" len="med"/>
          </a:ln>
          <a:effectLst/>
        </p:spPr>
      </p:cxnSp>
      <p:sp>
        <p:nvSpPr>
          <p:cNvPr id="31" name="TextBox 30">
            <a:extLst>
              <a:ext uri="{FF2B5EF4-FFF2-40B4-BE49-F238E27FC236}">
                <a16:creationId xmlns:a16="http://schemas.microsoft.com/office/drawing/2014/main" id="{1B9A4CFE-AB77-4F8A-95AB-5F7960B3F6CF}"/>
              </a:ext>
            </a:extLst>
          </p:cNvPr>
          <p:cNvSpPr txBox="1"/>
          <p:nvPr/>
        </p:nvSpPr>
        <p:spPr>
          <a:xfrm>
            <a:off x="6505427" y="5092056"/>
            <a:ext cx="388248" cy="369332"/>
          </a:xfrm>
          <a:prstGeom prst="rect">
            <a:avLst/>
          </a:prstGeom>
          <a:noFill/>
        </p:spPr>
        <p:txBody>
          <a:bodyPr wrap="none" rtlCol="0">
            <a:spAutoFit/>
          </a:bodyPr>
          <a:lstStyle/>
          <a:p>
            <a:pPr algn="l"/>
            <a:r>
              <a:rPr lang="en-GB" sz="1800" dirty="0">
                <a:solidFill>
                  <a:srgbClr val="3399FF"/>
                </a:solidFill>
                <a:latin typeface="+mj-lt"/>
              </a:rPr>
              <a:t>R</a:t>
            </a:r>
            <a:r>
              <a:rPr lang="en-GB" sz="1800" baseline="-25000" dirty="0">
                <a:solidFill>
                  <a:srgbClr val="3399FF"/>
                </a:solidFill>
                <a:latin typeface="+mj-lt"/>
              </a:rPr>
              <a:t>0</a:t>
            </a:r>
          </a:p>
        </p:txBody>
      </p:sp>
      <p:sp>
        <p:nvSpPr>
          <p:cNvPr id="32" name="TextBox 31">
            <a:extLst>
              <a:ext uri="{FF2B5EF4-FFF2-40B4-BE49-F238E27FC236}">
                <a16:creationId xmlns:a16="http://schemas.microsoft.com/office/drawing/2014/main" id="{AAE5671D-7473-48F8-88B9-14F7A99C0993}"/>
              </a:ext>
            </a:extLst>
          </p:cNvPr>
          <p:cNvSpPr txBox="1"/>
          <p:nvPr/>
        </p:nvSpPr>
        <p:spPr>
          <a:xfrm>
            <a:off x="3795575" y="5115031"/>
            <a:ext cx="1047082" cy="369332"/>
          </a:xfrm>
          <a:prstGeom prst="rect">
            <a:avLst/>
          </a:prstGeom>
          <a:noFill/>
        </p:spPr>
        <p:txBody>
          <a:bodyPr wrap="none" rtlCol="0">
            <a:spAutoFit/>
          </a:bodyPr>
          <a:lstStyle/>
          <a:p>
            <a:pPr algn="l"/>
            <a:r>
              <a:rPr lang="en-GB" sz="1800" dirty="0">
                <a:solidFill>
                  <a:srgbClr val="FF0000"/>
                </a:solidFill>
                <a:latin typeface="+mj-lt"/>
              </a:rPr>
              <a:t>[R</a:t>
            </a:r>
            <a:r>
              <a:rPr lang="en-GB" sz="1800" baseline="-25000" dirty="0">
                <a:solidFill>
                  <a:srgbClr val="FF0000"/>
                </a:solidFill>
                <a:latin typeface="+mj-lt"/>
              </a:rPr>
              <a:t>-75</a:t>
            </a:r>
            <a:r>
              <a:rPr lang="en-GB" sz="1800" dirty="0">
                <a:solidFill>
                  <a:srgbClr val="FF0000"/>
                </a:solidFill>
                <a:latin typeface="+mj-lt"/>
              </a:rPr>
              <a:t>, R</a:t>
            </a:r>
            <a:r>
              <a:rPr lang="en-GB" sz="1800" baseline="-25000" dirty="0">
                <a:solidFill>
                  <a:srgbClr val="FF0000"/>
                </a:solidFill>
                <a:latin typeface="+mj-lt"/>
              </a:rPr>
              <a:t>75</a:t>
            </a:r>
            <a:r>
              <a:rPr lang="en-GB" sz="1800" dirty="0">
                <a:solidFill>
                  <a:srgbClr val="FF0000"/>
                </a:solidFill>
                <a:latin typeface="+mj-lt"/>
              </a:rPr>
              <a:t>]</a:t>
            </a:r>
          </a:p>
        </p:txBody>
      </p:sp>
      <p:sp>
        <p:nvSpPr>
          <p:cNvPr id="33" name="TextBox 32">
            <a:extLst>
              <a:ext uri="{FF2B5EF4-FFF2-40B4-BE49-F238E27FC236}">
                <a16:creationId xmlns:a16="http://schemas.microsoft.com/office/drawing/2014/main" id="{633A596E-4C75-4E89-8F78-A4F64C8F94C4}"/>
              </a:ext>
            </a:extLst>
          </p:cNvPr>
          <p:cNvSpPr txBox="1"/>
          <p:nvPr/>
        </p:nvSpPr>
        <p:spPr>
          <a:xfrm>
            <a:off x="4670048" y="5124096"/>
            <a:ext cx="478016" cy="369332"/>
          </a:xfrm>
          <a:prstGeom prst="rect">
            <a:avLst/>
          </a:prstGeom>
          <a:noFill/>
        </p:spPr>
        <p:txBody>
          <a:bodyPr wrap="none" rtlCol="0">
            <a:spAutoFit/>
          </a:bodyPr>
          <a:lstStyle/>
          <a:p>
            <a:pPr algn="l"/>
            <a:r>
              <a:rPr lang="en-GB" sz="1800" dirty="0">
                <a:solidFill>
                  <a:srgbClr val="000000"/>
                </a:solidFill>
                <a:latin typeface="+mj-lt"/>
              </a:rPr>
              <a:t>/</a:t>
            </a:r>
            <a:r>
              <a:rPr lang="en-GB" sz="1800" dirty="0">
                <a:solidFill>
                  <a:srgbClr val="3399FF"/>
                </a:solidFill>
                <a:latin typeface="+mj-lt"/>
              </a:rPr>
              <a:t>R</a:t>
            </a:r>
            <a:r>
              <a:rPr lang="en-GB" sz="1800" baseline="-25000" dirty="0">
                <a:solidFill>
                  <a:srgbClr val="3399FF"/>
                </a:solidFill>
                <a:latin typeface="+mj-lt"/>
              </a:rPr>
              <a:t>0</a:t>
            </a:r>
          </a:p>
        </p:txBody>
      </p:sp>
      <p:sp>
        <p:nvSpPr>
          <p:cNvPr id="27" name="TextBox 26">
            <a:extLst>
              <a:ext uri="{FF2B5EF4-FFF2-40B4-BE49-F238E27FC236}">
                <a16:creationId xmlns:a16="http://schemas.microsoft.com/office/drawing/2014/main" id="{CB776F61-6D8D-449D-ACDB-E96A08003A1B}"/>
              </a:ext>
            </a:extLst>
          </p:cNvPr>
          <p:cNvSpPr txBox="1"/>
          <p:nvPr/>
        </p:nvSpPr>
        <p:spPr>
          <a:xfrm>
            <a:off x="634710" y="6288678"/>
            <a:ext cx="4809265" cy="584775"/>
          </a:xfrm>
          <a:prstGeom prst="rect">
            <a:avLst/>
          </a:prstGeom>
          <a:noFill/>
        </p:spPr>
        <p:txBody>
          <a:bodyPr wrap="none" rtlCol="0">
            <a:spAutoFit/>
          </a:bodyPr>
          <a:lstStyle/>
          <a:p>
            <a:pPr>
              <a:spcBef>
                <a:spcPct val="0"/>
              </a:spcBef>
            </a:pPr>
            <a:r>
              <a:rPr lang="en-GB" sz="1600" dirty="0" err="1">
                <a:solidFill>
                  <a:schemeClr val="accent5"/>
                </a:solidFill>
                <a:latin typeface="Calibri"/>
                <a:ea typeface="Geneva" charset="-128"/>
              </a:rPr>
              <a:t>Eng</a:t>
            </a:r>
            <a:r>
              <a:rPr lang="en-GB" sz="1600" dirty="0">
                <a:solidFill>
                  <a:schemeClr val="accent5"/>
                </a:solidFill>
                <a:latin typeface="Calibri"/>
                <a:ea typeface="Geneva" charset="-128"/>
              </a:rPr>
              <a:t>, JASMS 1994</a:t>
            </a:r>
          </a:p>
          <a:p>
            <a:pPr>
              <a:spcBef>
                <a:spcPct val="0"/>
              </a:spcBef>
            </a:pPr>
            <a:r>
              <a:rPr lang="nl-BE" sz="1600" dirty="0">
                <a:solidFill>
                  <a:schemeClr val="accent5"/>
                </a:solidFill>
                <a:latin typeface="Calibri"/>
                <a:ea typeface="Geneva" charset="-128"/>
              </a:rPr>
              <a:t>Yılmaz, Proteome Bioinformatics (MMB), Springer, 2017</a:t>
            </a:r>
          </a:p>
        </p:txBody>
      </p:sp>
    </p:spTree>
    <p:extLst>
      <p:ext uri="{BB962C8B-B14F-4D97-AF65-F5344CB8AC3E}">
        <p14:creationId xmlns:p14="http://schemas.microsoft.com/office/powerpoint/2010/main" val="110269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657B-BCEE-42AF-BBA7-E292A5B4150F}"/>
              </a:ext>
            </a:extLst>
          </p:cNvPr>
          <p:cNvSpPr>
            <a:spLocks noGrp="1"/>
          </p:cNvSpPr>
          <p:nvPr>
            <p:ph type="title"/>
          </p:nvPr>
        </p:nvSpPr>
        <p:spPr/>
        <p:txBody>
          <a:bodyPr>
            <a:normAutofit/>
          </a:bodyPr>
          <a:lstStyle/>
          <a:p>
            <a:r>
              <a:rPr lang="en-GB" dirty="0"/>
              <a:t>The best theoretical match is then compared to the second-best theoretical match</a:t>
            </a:r>
          </a:p>
        </p:txBody>
      </p:sp>
      <p:grpSp>
        <p:nvGrpSpPr>
          <p:cNvPr id="89" name="Group 88">
            <a:extLst>
              <a:ext uri="{FF2B5EF4-FFF2-40B4-BE49-F238E27FC236}">
                <a16:creationId xmlns:a16="http://schemas.microsoft.com/office/drawing/2014/main" id="{7915EF24-760B-4AB0-880D-206D036C74D5}"/>
              </a:ext>
            </a:extLst>
          </p:cNvPr>
          <p:cNvGrpSpPr/>
          <p:nvPr/>
        </p:nvGrpSpPr>
        <p:grpSpPr>
          <a:xfrm>
            <a:off x="2792392" y="1469647"/>
            <a:ext cx="3591108" cy="841040"/>
            <a:chOff x="2792392" y="1593360"/>
            <a:chExt cx="3591108" cy="841040"/>
          </a:xfrm>
        </p:grpSpPr>
        <p:sp>
          <p:nvSpPr>
            <p:cNvPr id="3" name="Rectangle 2">
              <a:extLst>
                <a:ext uri="{FF2B5EF4-FFF2-40B4-BE49-F238E27FC236}">
                  <a16:creationId xmlns:a16="http://schemas.microsoft.com/office/drawing/2014/main" id="{7B4F9F2C-1CC6-4608-AE23-50ED053E0BB9}"/>
                </a:ext>
              </a:extLst>
            </p:cNvPr>
            <p:cNvSpPr>
              <a:spLocks noChangeArrowheads="1"/>
            </p:cNvSpPr>
            <p:nvPr/>
          </p:nvSpPr>
          <p:spPr bwMode="auto">
            <a:xfrm>
              <a:off x="2792392" y="1835391"/>
              <a:ext cx="1289135" cy="400110"/>
            </a:xfrm>
            <a:prstGeom prst="rect">
              <a:avLst/>
            </a:prstGeom>
            <a:noFill/>
            <a:ln w="9525">
              <a:noFill/>
              <a:miter lim="800000"/>
              <a:headEnd/>
              <a:tailEnd/>
            </a:ln>
          </p:spPr>
          <p:txBody>
            <a:bodyPr wrap="none">
              <a:spAutoFit/>
            </a:bodyPr>
            <a:lstStyle/>
            <a:p>
              <a:r>
                <a:rPr lang="en-US" dirty="0" err="1">
                  <a:solidFill>
                    <a:srgbClr val="000000"/>
                  </a:solidFill>
                  <a:cs typeface="Arial" charset="0"/>
                </a:rPr>
                <a:t>deltaCn</a:t>
              </a:r>
              <a:r>
                <a:rPr lang="en-US" dirty="0">
                  <a:solidFill>
                    <a:srgbClr val="000000"/>
                  </a:solidFill>
                  <a:cs typeface="Arial" charset="0"/>
                </a:rPr>
                <a:t> =</a:t>
              </a:r>
              <a:endParaRPr lang="en-GB" dirty="0">
                <a:solidFill>
                  <a:srgbClr val="000000"/>
                </a:solidFill>
              </a:endParaRPr>
            </a:p>
          </p:txBody>
        </p:sp>
        <p:graphicFrame>
          <p:nvGraphicFramePr>
            <p:cNvPr id="4" name="Object 3">
              <a:extLst>
                <a:ext uri="{FF2B5EF4-FFF2-40B4-BE49-F238E27FC236}">
                  <a16:creationId xmlns:a16="http://schemas.microsoft.com/office/drawing/2014/main" id="{4053951D-8628-4808-B10A-F9546C74D7F8}"/>
                </a:ext>
              </a:extLst>
            </p:cNvPr>
            <p:cNvGraphicFramePr>
              <a:graphicFrameLocks noChangeAspect="1"/>
            </p:cNvGraphicFramePr>
            <p:nvPr/>
          </p:nvGraphicFramePr>
          <p:xfrm>
            <a:off x="4055885" y="1593360"/>
            <a:ext cx="2327615" cy="841040"/>
          </p:xfrm>
          <a:graphic>
            <a:graphicData uri="http://schemas.openxmlformats.org/presentationml/2006/ole">
              <mc:AlternateContent xmlns:mc="http://schemas.openxmlformats.org/markup-compatibility/2006">
                <mc:Choice xmlns:v="urn:schemas-microsoft-com:vml" Requires="v">
                  <p:oleObj name="Equation" r:id="rId3" imgW="1130300" imgH="406400" progId="">
                    <p:embed/>
                  </p:oleObj>
                </mc:Choice>
                <mc:Fallback>
                  <p:oleObj name="Equation" r:id="rId3" imgW="1130300" imgH="406400" progId="">
                    <p:embed/>
                    <p:pic>
                      <p:nvPicPr>
                        <p:cNvPr id="4" name="Object 3">
                          <a:extLst>
                            <a:ext uri="{FF2B5EF4-FFF2-40B4-BE49-F238E27FC236}">
                              <a16:creationId xmlns:a16="http://schemas.microsoft.com/office/drawing/2014/main" id="{4053951D-8628-4808-B10A-F9546C74D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885" y="1593360"/>
                          <a:ext cx="2327615" cy="841040"/>
                        </a:xfrm>
                        <a:prstGeom prst="rect">
                          <a:avLst/>
                        </a:prstGeom>
                        <a:noFill/>
                      </p:spPr>
                    </p:pic>
                  </p:oleObj>
                </mc:Fallback>
              </mc:AlternateContent>
            </a:graphicData>
          </a:graphic>
        </p:graphicFrame>
      </p:grpSp>
      <p:grpSp>
        <p:nvGrpSpPr>
          <p:cNvPr id="66" name="Group 65">
            <a:extLst>
              <a:ext uri="{FF2B5EF4-FFF2-40B4-BE49-F238E27FC236}">
                <a16:creationId xmlns:a16="http://schemas.microsoft.com/office/drawing/2014/main" id="{2CB286AF-EFE1-448C-A6F3-72784DDD1AF4}"/>
              </a:ext>
            </a:extLst>
          </p:cNvPr>
          <p:cNvGrpSpPr/>
          <p:nvPr/>
        </p:nvGrpSpPr>
        <p:grpSpPr>
          <a:xfrm>
            <a:off x="1681258" y="3895323"/>
            <a:ext cx="1573291" cy="796253"/>
            <a:chOff x="1355827" y="3980357"/>
            <a:chExt cx="1573291" cy="796253"/>
          </a:xfrm>
        </p:grpSpPr>
        <p:grpSp>
          <p:nvGrpSpPr>
            <p:cNvPr id="24" name="Group 23">
              <a:extLst>
                <a:ext uri="{FF2B5EF4-FFF2-40B4-BE49-F238E27FC236}">
                  <a16:creationId xmlns:a16="http://schemas.microsoft.com/office/drawing/2014/main" id="{17A300CB-5CC8-41EE-A22B-AC63B92CB7E3}"/>
                </a:ext>
              </a:extLst>
            </p:cNvPr>
            <p:cNvGrpSpPr/>
            <p:nvPr/>
          </p:nvGrpSpPr>
          <p:grpSpPr>
            <a:xfrm>
              <a:off x="1691680" y="4077072"/>
              <a:ext cx="864096" cy="533504"/>
              <a:chOff x="5425012" y="3356992"/>
              <a:chExt cx="2099316" cy="1296144"/>
            </a:xfrm>
          </p:grpSpPr>
          <p:cxnSp>
            <p:nvCxnSpPr>
              <p:cNvPr id="25" name="Straight Connector 24">
                <a:extLst>
                  <a:ext uri="{FF2B5EF4-FFF2-40B4-BE49-F238E27FC236}">
                    <a16:creationId xmlns:a16="http://schemas.microsoft.com/office/drawing/2014/main" id="{6AE6000D-EF7D-443A-A531-308DE8B314DD}"/>
                  </a:ext>
                </a:extLst>
              </p:cNvPr>
              <p:cNvCxnSpPr/>
              <p:nvPr/>
            </p:nvCxnSpPr>
            <p:spPr bwMode="auto">
              <a:xfrm>
                <a:off x="586500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F3B6A82-89E6-4217-83E0-07C549651EAC}"/>
                  </a:ext>
                </a:extLst>
              </p:cNvPr>
              <p:cNvCxnSpPr/>
              <p:nvPr/>
            </p:nvCxnSpPr>
            <p:spPr bwMode="auto">
              <a:xfrm>
                <a:off x="6084168"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F5BE34E-5382-4BD4-A14B-6BFE6DFAAC4E}"/>
                  </a:ext>
                </a:extLst>
              </p:cNvPr>
              <p:cNvCxnSpPr/>
              <p:nvPr/>
            </p:nvCxnSpPr>
            <p:spPr bwMode="auto">
              <a:xfrm>
                <a:off x="637220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1559D494-3A1D-4D61-8194-4437ADC1A4B3}"/>
                  </a:ext>
                </a:extLst>
              </p:cNvPr>
              <p:cNvCxnSpPr/>
              <p:nvPr/>
            </p:nvCxnSpPr>
            <p:spPr bwMode="auto">
              <a:xfrm>
                <a:off x="673224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818A034D-BC66-4119-844D-EE3CC93F7B16}"/>
                  </a:ext>
                </a:extLst>
              </p:cNvPr>
              <p:cNvCxnSpPr/>
              <p:nvPr/>
            </p:nvCxnSpPr>
            <p:spPr bwMode="auto">
              <a:xfrm>
                <a:off x="7092280" y="3789040"/>
                <a:ext cx="0" cy="864096"/>
              </a:xfrm>
              <a:prstGeom prst="line">
                <a:avLst/>
              </a:prstGeom>
              <a:solidFill>
                <a:schemeClr val="bg1"/>
              </a:solidFill>
              <a:ln w="28575" cap="flat" cmpd="sng" algn="ctr">
                <a:solidFill>
                  <a:srgbClr val="3399FF"/>
                </a:solidFill>
                <a:prstDash val="solid"/>
                <a:round/>
                <a:headEnd type="none" w="med" len="med"/>
                <a:tailEnd type="none" w="med" len="med"/>
              </a:ln>
              <a:effectLst/>
            </p:spPr>
          </p:cxnSp>
          <p:cxnSp>
            <p:nvCxnSpPr>
              <p:cNvPr id="30" name="Straight Arrow Connector 29">
                <a:extLst>
                  <a:ext uri="{FF2B5EF4-FFF2-40B4-BE49-F238E27FC236}">
                    <a16:creationId xmlns:a16="http://schemas.microsoft.com/office/drawing/2014/main" id="{C93D6D2E-73B0-4B68-A863-00ABE81C4B62}"/>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31" name="Straight Arrow Connector 30">
                <a:extLst>
                  <a:ext uri="{FF2B5EF4-FFF2-40B4-BE49-F238E27FC236}">
                    <a16:creationId xmlns:a16="http://schemas.microsoft.com/office/drawing/2014/main" id="{C167D6E4-F3C8-4F44-863E-4446EA57B41F}"/>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sp>
          <p:nvSpPr>
            <p:cNvPr id="32" name="TextBox 31">
              <a:extLst>
                <a:ext uri="{FF2B5EF4-FFF2-40B4-BE49-F238E27FC236}">
                  <a16:creationId xmlns:a16="http://schemas.microsoft.com/office/drawing/2014/main" id="{F21FA413-DB21-4286-A9D6-688F3D5F2235}"/>
                </a:ext>
              </a:extLst>
            </p:cNvPr>
            <p:cNvSpPr txBox="1"/>
            <p:nvPr/>
          </p:nvSpPr>
          <p:spPr>
            <a:xfrm>
              <a:off x="2492780" y="4499611"/>
              <a:ext cx="436338" cy="276999"/>
            </a:xfrm>
            <a:prstGeom prst="rect">
              <a:avLst/>
            </a:prstGeom>
            <a:noFill/>
          </p:spPr>
          <p:txBody>
            <a:bodyPr wrap="none" rtlCol="0">
              <a:spAutoFit/>
            </a:bodyPr>
            <a:lstStyle/>
            <a:p>
              <a:pPr algn="l"/>
              <a:r>
                <a:rPr lang="en-GB" sz="1200" b="1" dirty="0">
                  <a:solidFill>
                    <a:srgbClr val="000000"/>
                  </a:solidFill>
                  <a:latin typeface="+mj-lt"/>
                </a:rPr>
                <a:t>m/z</a:t>
              </a:r>
            </a:p>
          </p:txBody>
        </p:sp>
        <p:sp>
          <p:nvSpPr>
            <p:cNvPr id="33" name="TextBox 32">
              <a:extLst>
                <a:ext uri="{FF2B5EF4-FFF2-40B4-BE49-F238E27FC236}">
                  <a16:creationId xmlns:a16="http://schemas.microsoft.com/office/drawing/2014/main" id="{2D80652D-7BD1-4E19-86BB-1E514BE02E44}"/>
                </a:ext>
              </a:extLst>
            </p:cNvPr>
            <p:cNvSpPr txBox="1"/>
            <p:nvPr/>
          </p:nvSpPr>
          <p:spPr>
            <a:xfrm>
              <a:off x="1355827" y="3980357"/>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grpSp>
      <p:grpSp>
        <p:nvGrpSpPr>
          <p:cNvPr id="67" name="Group 66">
            <a:extLst>
              <a:ext uri="{FF2B5EF4-FFF2-40B4-BE49-F238E27FC236}">
                <a16:creationId xmlns:a16="http://schemas.microsoft.com/office/drawing/2014/main" id="{98233567-96B8-4210-8984-31BD04E3D522}"/>
              </a:ext>
            </a:extLst>
          </p:cNvPr>
          <p:cNvGrpSpPr/>
          <p:nvPr/>
        </p:nvGrpSpPr>
        <p:grpSpPr>
          <a:xfrm>
            <a:off x="6648415" y="3764954"/>
            <a:ext cx="1613457" cy="833195"/>
            <a:chOff x="5981057" y="3980357"/>
            <a:chExt cx="1613457" cy="833195"/>
          </a:xfrm>
        </p:grpSpPr>
        <p:grpSp>
          <p:nvGrpSpPr>
            <p:cNvPr id="35" name="Group 34">
              <a:extLst>
                <a:ext uri="{FF2B5EF4-FFF2-40B4-BE49-F238E27FC236}">
                  <a16:creationId xmlns:a16="http://schemas.microsoft.com/office/drawing/2014/main" id="{97597872-07B3-444A-9443-21DF23C36CA7}"/>
                </a:ext>
              </a:extLst>
            </p:cNvPr>
            <p:cNvGrpSpPr/>
            <p:nvPr/>
          </p:nvGrpSpPr>
          <p:grpSpPr>
            <a:xfrm>
              <a:off x="6316910" y="4077072"/>
              <a:ext cx="864096" cy="533504"/>
              <a:chOff x="5425012" y="3356992"/>
              <a:chExt cx="2099316" cy="1296144"/>
            </a:xfrm>
          </p:grpSpPr>
          <p:cxnSp>
            <p:nvCxnSpPr>
              <p:cNvPr id="36" name="Straight Connector 35">
                <a:extLst>
                  <a:ext uri="{FF2B5EF4-FFF2-40B4-BE49-F238E27FC236}">
                    <a16:creationId xmlns:a16="http://schemas.microsoft.com/office/drawing/2014/main" id="{91C2D403-A1A1-4BC6-9706-7A6C46619510}"/>
                  </a:ext>
                </a:extLst>
              </p:cNvPr>
              <p:cNvCxnSpPr/>
              <p:nvPr/>
            </p:nvCxnSpPr>
            <p:spPr bwMode="auto">
              <a:xfrm>
                <a:off x="5695990" y="3789041"/>
                <a:ext cx="0" cy="864095"/>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FB4B060A-9433-4543-B1E1-BE29871979A0}"/>
                  </a:ext>
                </a:extLst>
              </p:cNvPr>
              <p:cNvCxnSpPr/>
              <p:nvPr/>
            </p:nvCxnSpPr>
            <p:spPr bwMode="auto">
              <a:xfrm>
                <a:off x="6265845" y="3789041"/>
                <a:ext cx="0" cy="864095"/>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F8DC1F6-2F81-49C1-A210-457D196CAAFB}"/>
                  </a:ext>
                </a:extLst>
              </p:cNvPr>
              <p:cNvCxnSpPr/>
              <p:nvPr/>
            </p:nvCxnSpPr>
            <p:spPr bwMode="auto">
              <a:xfrm>
                <a:off x="6862228" y="3789041"/>
                <a:ext cx="0" cy="864095"/>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82FD64D4-339A-43AF-86EC-80FD875B4BD4}"/>
                  </a:ext>
                </a:extLst>
              </p:cNvPr>
              <p:cNvCxnSpPr/>
              <p:nvPr/>
            </p:nvCxnSpPr>
            <p:spPr bwMode="auto">
              <a:xfrm>
                <a:off x="7127730" y="3789041"/>
                <a:ext cx="0" cy="864095"/>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F50ADB62-D258-49EC-9C85-751445EB2610}"/>
                  </a:ext>
                </a:extLst>
              </p:cNvPr>
              <p:cNvCxnSpPr/>
              <p:nvPr/>
            </p:nvCxnSpPr>
            <p:spPr bwMode="auto">
              <a:xfrm>
                <a:off x="5425012" y="3356992"/>
                <a:ext cx="0" cy="1296144"/>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cxnSp>
            <p:nvCxnSpPr>
              <p:cNvPr id="42" name="Straight Arrow Connector 41">
                <a:extLst>
                  <a:ext uri="{FF2B5EF4-FFF2-40B4-BE49-F238E27FC236}">
                    <a16:creationId xmlns:a16="http://schemas.microsoft.com/office/drawing/2014/main" id="{BA9E7DD1-2A2A-40D8-A7A0-25473DA94266}"/>
                  </a:ext>
                </a:extLst>
              </p:cNvPr>
              <p:cNvCxnSpPr>
                <a:cxnSpLocks/>
              </p:cNvCxnSpPr>
              <p:nvPr/>
            </p:nvCxnSpPr>
            <p:spPr bwMode="auto">
              <a:xfrm flipH="1">
                <a:off x="5425012" y="4653136"/>
                <a:ext cx="2099316" cy="0"/>
              </a:xfrm>
              <a:prstGeom prst="straightConnector1">
                <a:avLst/>
              </a:prstGeom>
              <a:solidFill>
                <a:schemeClr val="bg1"/>
              </a:solidFill>
              <a:ln w="28575" cap="flat" cmpd="sng" algn="ctr">
                <a:solidFill>
                  <a:srgbClr val="000000"/>
                </a:solidFill>
                <a:prstDash val="solid"/>
                <a:round/>
                <a:headEnd type="triangle" w="med" len="med"/>
                <a:tailEnd type="none" w="med" len="med"/>
              </a:ln>
              <a:effectLst/>
            </p:spPr>
          </p:cxnSp>
        </p:grpSp>
        <p:sp>
          <p:nvSpPr>
            <p:cNvPr id="43" name="TextBox 42">
              <a:extLst>
                <a:ext uri="{FF2B5EF4-FFF2-40B4-BE49-F238E27FC236}">
                  <a16:creationId xmlns:a16="http://schemas.microsoft.com/office/drawing/2014/main" id="{348597F2-2CC3-47BC-8625-AC946EF927CA}"/>
                </a:ext>
              </a:extLst>
            </p:cNvPr>
            <p:cNvSpPr txBox="1"/>
            <p:nvPr/>
          </p:nvSpPr>
          <p:spPr>
            <a:xfrm>
              <a:off x="7118009" y="4536553"/>
              <a:ext cx="476505" cy="276999"/>
            </a:xfrm>
            <a:prstGeom prst="rect">
              <a:avLst/>
            </a:prstGeom>
            <a:noFill/>
          </p:spPr>
          <p:txBody>
            <a:bodyPr wrap="square" rtlCol="0">
              <a:spAutoFit/>
            </a:bodyPr>
            <a:lstStyle/>
            <a:p>
              <a:pPr algn="l"/>
              <a:r>
                <a:rPr lang="en-GB" sz="1200" b="1" dirty="0">
                  <a:solidFill>
                    <a:srgbClr val="000000"/>
                  </a:solidFill>
                  <a:latin typeface="+mj-lt"/>
                </a:rPr>
                <a:t>m/z</a:t>
              </a:r>
            </a:p>
          </p:txBody>
        </p:sp>
        <p:sp>
          <p:nvSpPr>
            <p:cNvPr id="44" name="TextBox 43">
              <a:extLst>
                <a:ext uri="{FF2B5EF4-FFF2-40B4-BE49-F238E27FC236}">
                  <a16:creationId xmlns:a16="http://schemas.microsoft.com/office/drawing/2014/main" id="{655EBF67-9055-4EA3-A432-DCE52AA6BD2A}"/>
                </a:ext>
              </a:extLst>
            </p:cNvPr>
            <p:cNvSpPr txBox="1"/>
            <p:nvPr/>
          </p:nvSpPr>
          <p:spPr>
            <a:xfrm>
              <a:off x="5981057" y="3980357"/>
              <a:ext cx="361189" cy="276999"/>
            </a:xfrm>
            <a:prstGeom prst="rect">
              <a:avLst/>
            </a:prstGeom>
            <a:noFill/>
          </p:spPr>
          <p:txBody>
            <a:bodyPr wrap="none" rtlCol="0">
              <a:spAutoFit/>
            </a:bodyPr>
            <a:lstStyle/>
            <a:p>
              <a:pPr algn="l"/>
              <a:r>
                <a:rPr lang="en-GB" sz="1200" b="1" dirty="0">
                  <a:solidFill>
                    <a:srgbClr val="000000"/>
                  </a:solidFill>
                  <a:latin typeface="+mj-lt"/>
                </a:rPr>
                <a:t>Int</a:t>
              </a:r>
            </a:p>
          </p:txBody>
        </p:sp>
        <p:cxnSp>
          <p:nvCxnSpPr>
            <p:cNvPr id="45" name="Straight Connector 44">
              <a:extLst>
                <a:ext uri="{FF2B5EF4-FFF2-40B4-BE49-F238E27FC236}">
                  <a16:creationId xmlns:a16="http://schemas.microsoft.com/office/drawing/2014/main" id="{4B6A3B46-F156-4F61-8966-597F923CA42A}"/>
                </a:ext>
              </a:extLst>
            </p:cNvPr>
            <p:cNvCxnSpPr/>
            <p:nvPr/>
          </p:nvCxnSpPr>
          <p:spPr bwMode="auto">
            <a:xfrm>
              <a:off x="6533551" y="4254907"/>
              <a:ext cx="0" cy="355669"/>
            </a:xfrm>
            <a:prstGeom prst="line">
              <a:avLst/>
            </a:prstGeom>
            <a:solidFill>
              <a:schemeClr val="bg1"/>
            </a:solidFill>
            <a:ln w="28575" cap="flat" cmpd="sng" algn="ctr">
              <a:solidFill>
                <a:srgbClr val="00B050"/>
              </a:solidFill>
              <a:prstDash val="solid"/>
              <a:round/>
              <a:headEnd type="none" w="med" len="med"/>
              <a:tailEnd type="none" w="med" len="med"/>
            </a:ln>
            <a:effectLst/>
          </p:spPr>
        </p:cxnSp>
      </p:grpSp>
      <p:pic>
        <p:nvPicPr>
          <p:cNvPr id="68" name="Picture 67">
            <a:extLst>
              <a:ext uri="{FF2B5EF4-FFF2-40B4-BE49-F238E27FC236}">
                <a16:creationId xmlns:a16="http://schemas.microsoft.com/office/drawing/2014/main" id="{1CA79904-461F-48E6-8FC4-0D626B38FCD9}"/>
              </a:ext>
            </a:extLst>
          </p:cNvPr>
          <p:cNvPicPr>
            <a:picLocks noChangeAspect="1"/>
          </p:cNvPicPr>
          <p:nvPr/>
        </p:nvPicPr>
        <p:blipFill>
          <a:blip r:embed="rId5"/>
          <a:stretch>
            <a:fillRect/>
          </a:stretch>
        </p:blipFill>
        <p:spPr>
          <a:xfrm>
            <a:off x="5724128" y="4619874"/>
            <a:ext cx="3384376" cy="1579189"/>
          </a:xfrm>
          <a:prstGeom prst="rect">
            <a:avLst/>
          </a:prstGeom>
        </p:spPr>
      </p:pic>
      <p:pic>
        <p:nvPicPr>
          <p:cNvPr id="88" name="Picture 87">
            <a:extLst>
              <a:ext uri="{FF2B5EF4-FFF2-40B4-BE49-F238E27FC236}">
                <a16:creationId xmlns:a16="http://schemas.microsoft.com/office/drawing/2014/main" id="{88AD8365-2580-4217-B856-F07CD18861F3}"/>
              </a:ext>
            </a:extLst>
          </p:cNvPr>
          <p:cNvPicPr>
            <a:picLocks noChangeAspect="1"/>
          </p:cNvPicPr>
          <p:nvPr/>
        </p:nvPicPr>
        <p:blipFill>
          <a:blip r:embed="rId6"/>
          <a:stretch>
            <a:fillRect/>
          </a:stretch>
        </p:blipFill>
        <p:spPr>
          <a:xfrm>
            <a:off x="755576" y="4609992"/>
            <a:ext cx="3387166" cy="1746595"/>
          </a:xfrm>
          <a:prstGeom prst="rect">
            <a:avLst/>
          </a:prstGeom>
        </p:spPr>
      </p:pic>
      <p:pic>
        <p:nvPicPr>
          <p:cNvPr id="90" name="Afbeelding 20">
            <a:extLst>
              <a:ext uri="{FF2B5EF4-FFF2-40B4-BE49-F238E27FC236}">
                <a16:creationId xmlns:a16="http://schemas.microsoft.com/office/drawing/2014/main" id="{5471D22E-15C1-4A84-A820-B38869D08769}"/>
              </a:ext>
            </a:extLst>
          </p:cNvPr>
          <p:cNvPicPr preferRelativeResize="0">
            <a:picLocks noChangeAspect="1"/>
          </p:cNvPicPr>
          <p:nvPr/>
        </p:nvPicPr>
        <p:blipFill>
          <a:blip r:embed="rId7"/>
          <a:stretch>
            <a:fillRect/>
          </a:stretch>
        </p:blipFill>
        <p:spPr>
          <a:xfrm>
            <a:off x="3707904" y="2468960"/>
            <a:ext cx="2375816" cy="1175332"/>
          </a:xfrm>
          <a:prstGeom prst="rect">
            <a:avLst/>
          </a:prstGeom>
          <a:effectLst/>
          <a:scene3d>
            <a:camera prst="orthographicFront"/>
            <a:lightRig rig="threePt" dir="t"/>
          </a:scene3d>
          <a:sp3d>
            <a:contourClr>
              <a:srgbClr val="5DB7B1"/>
            </a:contourClr>
          </a:sp3d>
        </p:spPr>
      </p:pic>
      <p:cxnSp>
        <p:nvCxnSpPr>
          <p:cNvPr id="92" name="Straight Arrow Connector 91">
            <a:extLst>
              <a:ext uri="{FF2B5EF4-FFF2-40B4-BE49-F238E27FC236}">
                <a16:creationId xmlns:a16="http://schemas.microsoft.com/office/drawing/2014/main" id="{DE6F74C1-57D7-43F8-B6CE-0C7AF1F258B8}"/>
              </a:ext>
            </a:extLst>
          </p:cNvPr>
          <p:cNvCxnSpPr/>
          <p:nvPr/>
        </p:nvCxnSpPr>
        <p:spPr bwMode="auto">
          <a:xfrm flipH="1">
            <a:off x="2915816" y="3644292"/>
            <a:ext cx="648072" cy="484129"/>
          </a:xfrm>
          <a:prstGeom prst="straightConnector1">
            <a:avLst/>
          </a:prstGeom>
          <a:solidFill>
            <a:schemeClr val="bg1"/>
          </a:solidFill>
          <a:ln w="28575" cap="flat" cmpd="sng" algn="ctr">
            <a:solidFill>
              <a:srgbClr val="000000"/>
            </a:solidFill>
            <a:prstDash val="solid"/>
            <a:round/>
            <a:headEnd type="triangle"/>
            <a:tailEnd type="triangle"/>
          </a:ln>
          <a:effectLst/>
        </p:spPr>
      </p:cxnSp>
      <p:sp>
        <p:nvSpPr>
          <p:cNvPr id="93" name="TextBox 92">
            <a:extLst>
              <a:ext uri="{FF2B5EF4-FFF2-40B4-BE49-F238E27FC236}">
                <a16:creationId xmlns:a16="http://schemas.microsoft.com/office/drawing/2014/main" id="{3BD081E9-57D9-404B-8F8D-74FD7739F195}"/>
              </a:ext>
            </a:extLst>
          </p:cNvPr>
          <p:cNvSpPr txBox="1"/>
          <p:nvPr/>
        </p:nvSpPr>
        <p:spPr>
          <a:xfrm>
            <a:off x="3290795" y="3735570"/>
            <a:ext cx="1112420" cy="523220"/>
          </a:xfrm>
          <a:prstGeom prst="rect">
            <a:avLst/>
          </a:prstGeom>
          <a:noFill/>
        </p:spPr>
        <p:txBody>
          <a:bodyPr wrap="none" rtlCol="0">
            <a:spAutoFit/>
          </a:bodyPr>
          <a:lstStyle/>
          <a:p>
            <a:pPr algn="l"/>
            <a:r>
              <a:rPr lang="en-GB" sz="2800" dirty="0">
                <a:solidFill>
                  <a:srgbClr val="3399FF"/>
                </a:solidFill>
                <a:latin typeface="+mj-lt"/>
              </a:rPr>
              <a:t>XCorr</a:t>
            </a:r>
            <a:r>
              <a:rPr lang="en-GB" sz="2800" baseline="-25000" dirty="0">
                <a:solidFill>
                  <a:srgbClr val="3399FF"/>
                </a:solidFill>
                <a:latin typeface="+mj-lt"/>
              </a:rPr>
              <a:t>1</a:t>
            </a:r>
          </a:p>
        </p:txBody>
      </p:sp>
      <p:cxnSp>
        <p:nvCxnSpPr>
          <p:cNvPr id="94" name="Straight Arrow Connector 93">
            <a:extLst>
              <a:ext uri="{FF2B5EF4-FFF2-40B4-BE49-F238E27FC236}">
                <a16:creationId xmlns:a16="http://schemas.microsoft.com/office/drawing/2014/main" id="{8AF69780-782C-4737-B082-C1C29226962B}"/>
              </a:ext>
            </a:extLst>
          </p:cNvPr>
          <p:cNvCxnSpPr>
            <a:cxnSpLocks/>
          </p:cNvCxnSpPr>
          <p:nvPr/>
        </p:nvCxnSpPr>
        <p:spPr bwMode="auto">
          <a:xfrm>
            <a:off x="6102222" y="3644291"/>
            <a:ext cx="648072" cy="484129"/>
          </a:xfrm>
          <a:prstGeom prst="straightConnector1">
            <a:avLst/>
          </a:prstGeom>
          <a:solidFill>
            <a:schemeClr val="bg1"/>
          </a:solidFill>
          <a:ln w="28575" cap="flat" cmpd="sng" algn="ctr">
            <a:solidFill>
              <a:srgbClr val="000000"/>
            </a:solidFill>
            <a:prstDash val="solid"/>
            <a:round/>
            <a:headEnd type="triangle"/>
            <a:tailEnd type="triangle"/>
          </a:ln>
          <a:effectLst/>
        </p:spPr>
      </p:cxnSp>
      <p:sp>
        <p:nvSpPr>
          <p:cNvPr id="95" name="TextBox 94">
            <a:extLst>
              <a:ext uri="{FF2B5EF4-FFF2-40B4-BE49-F238E27FC236}">
                <a16:creationId xmlns:a16="http://schemas.microsoft.com/office/drawing/2014/main" id="{2ADC5DB2-2B51-4952-A147-D3981328CF36}"/>
              </a:ext>
            </a:extLst>
          </p:cNvPr>
          <p:cNvSpPr txBox="1"/>
          <p:nvPr/>
        </p:nvSpPr>
        <p:spPr>
          <a:xfrm>
            <a:off x="5475804" y="3729532"/>
            <a:ext cx="1112420" cy="523220"/>
          </a:xfrm>
          <a:prstGeom prst="rect">
            <a:avLst/>
          </a:prstGeom>
          <a:noFill/>
        </p:spPr>
        <p:txBody>
          <a:bodyPr wrap="none" rtlCol="0">
            <a:spAutoFit/>
          </a:bodyPr>
          <a:lstStyle/>
          <a:p>
            <a:pPr algn="l"/>
            <a:r>
              <a:rPr lang="en-GB" sz="2800" dirty="0">
                <a:solidFill>
                  <a:srgbClr val="00B050"/>
                </a:solidFill>
                <a:latin typeface="+mj-lt"/>
              </a:rPr>
              <a:t>XCorr</a:t>
            </a:r>
            <a:r>
              <a:rPr lang="en-GB" sz="2800" baseline="-25000" dirty="0">
                <a:solidFill>
                  <a:srgbClr val="00B050"/>
                </a:solidFill>
                <a:latin typeface="+mj-lt"/>
              </a:rPr>
              <a:t>2</a:t>
            </a:r>
          </a:p>
        </p:txBody>
      </p:sp>
      <p:sp>
        <p:nvSpPr>
          <p:cNvPr id="46" name="TextBox 45">
            <a:extLst>
              <a:ext uri="{FF2B5EF4-FFF2-40B4-BE49-F238E27FC236}">
                <a16:creationId xmlns:a16="http://schemas.microsoft.com/office/drawing/2014/main" id="{635441EA-408A-40FD-8ED9-E8CBEDDD9AF0}"/>
              </a:ext>
            </a:extLst>
          </p:cNvPr>
          <p:cNvSpPr txBox="1"/>
          <p:nvPr/>
        </p:nvSpPr>
        <p:spPr>
          <a:xfrm>
            <a:off x="634710" y="6288678"/>
            <a:ext cx="4809265" cy="584775"/>
          </a:xfrm>
          <a:prstGeom prst="rect">
            <a:avLst/>
          </a:prstGeom>
          <a:noFill/>
        </p:spPr>
        <p:txBody>
          <a:bodyPr wrap="none" rtlCol="0">
            <a:spAutoFit/>
          </a:bodyPr>
          <a:lstStyle/>
          <a:p>
            <a:pPr>
              <a:spcBef>
                <a:spcPct val="0"/>
              </a:spcBef>
            </a:pPr>
            <a:r>
              <a:rPr lang="en-GB" sz="1600" dirty="0" err="1">
                <a:solidFill>
                  <a:schemeClr val="accent5"/>
                </a:solidFill>
                <a:latin typeface="Calibri"/>
                <a:ea typeface="Geneva" charset="-128"/>
              </a:rPr>
              <a:t>Eng</a:t>
            </a:r>
            <a:r>
              <a:rPr lang="en-GB" sz="1600" dirty="0">
                <a:solidFill>
                  <a:schemeClr val="accent5"/>
                </a:solidFill>
                <a:latin typeface="Calibri"/>
                <a:ea typeface="Geneva" charset="-128"/>
              </a:rPr>
              <a:t>, JASMS 1994</a:t>
            </a:r>
          </a:p>
          <a:p>
            <a:pPr>
              <a:spcBef>
                <a:spcPct val="0"/>
              </a:spcBef>
            </a:pPr>
            <a:r>
              <a:rPr lang="nl-BE" sz="1600" dirty="0">
                <a:solidFill>
                  <a:schemeClr val="accent5"/>
                </a:solidFill>
                <a:latin typeface="Calibri"/>
                <a:ea typeface="Geneva" charset="-128"/>
              </a:rPr>
              <a:t>Yılmaz, Proteome Bioinformatics (MMB), Springer, 2017</a:t>
            </a:r>
          </a:p>
        </p:txBody>
      </p:sp>
    </p:spTree>
    <p:extLst>
      <p:ext uri="{BB962C8B-B14F-4D97-AF65-F5344CB8AC3E}">
        <p14:creationId xmlns:p14="http://schemas.microsoft.com/office/powerpoint/2010/main" val="97905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840784" y="2152208"/>
            <a:ext cx="6851427" cy="3373359"/>
          </a:xfrm>
          <a:prstGeom prst="rect">
            <a:avLst/>
          </a:prstGeom>
          <a:noFill/>
          <a:ln w="9525">
            <a:noFill/>
            <a:miter lim="800000"/>
            <a:headEnd/>
            <a:tailEnd/>
          </a:ln>
        </p:spPr>
        <p:txBody>
          <a:bodyPr wrap="none">
            <a:spAutoFit/>
          </a:bodyPr>
          <a:lstStyle/>
          <a:p>
            <a:pPr algn="l">
              <a:lnSpc>
                <a:spcPct val="150000"/>
              </a:lnSpc>
            </a:pPr>
            <a:r>
              <a:rPr lang="en-GB" sz="1800" dirty="0">
                <a:solidFill>
                  <a:schemeClr val="accent3"/>
                </a:solidFill>
              </a:rPr>
              <a:t>Very well established search engine, Perkins, </a:t>
            </a:r>
            <a:r>
              <a:rPr lang="en-GB" sz="1800" i="1" dirty="0">
                <a:solidFill>
                  <a:schemeClr val="accent3"/>
                </a:solidFill>
              </a:rPr>
              <a:t>Electrophoresis </a:t>
            </a:r>
            <a:r>
              <a:rPr lang="en-GB" sz="1800" dirty="0">
                <a:solidFill>
                  <a:schemeClr val="accent3"/>
                </a:solidFill>
              </a:rPr>
              <a:t>1999</a:t>
            </a:r>
          </a:p>
          <a:p>
            <a:pPr algn="l">
              <a:lnSpc>
                <a:spcPct val="150000"/>
              </a:lnSpc>
            </a:pPr>
            <a:r>
              <a:rPr lang="en-GB" sz="1800" dirty="0">
                <a:solidFill>
                  <a:schemeClr val="accent1"/>
                </a:solidFill>
              </a:rPr>
              <a:t>Can do MS (PMF) and MS/MS (PFF) identifications</a:t>
            </a:r>
          </a:p>
          <a:p>
            <a:pPr algn="l">
              <a:lnSpc>
                <a:spcPct val="150000"/>
              </a:lnSpc>
            </a:pPr>
            <a:r>
              <a:rPr lang="en-GB" sz="1800" dirty="0">
                <a:solidFill>
                  <a:schemeClr val="accent3"/>
                </a:solidFill>
              </a:rPr>
              <a:t>Based on the MOWSE score, </a:t>
            </a:r>
          </a:p>
          <a:p>
            <a:pPr algn="l">
              <a:lnSpc>
                <a:spcPct val="150000"/>
              </a:lnSpc>
            </a:pPr>
            <a:r>
              <a:rPr lang="en-GB" sz="1800" dirty="0">
                <a:solidFill>
                  <a:schemeClr val="accent1"/>
                </a:solidFill>
              </a:rPr>
              <a:t>Unpublished core algorithm (trade secret)</a:t>
            </a:r>
          </a:p>
          <a:p>
            <a:pPr algn="l">
              <a:lnSpc>
                <a:spcPct val="150000"/>
              </a:lnSpc>
            </a:pPr>
            <a:r>
              <a:rPr lang="en-GB" sz="1800" dirty="0">
                <a:solidFill>
                  <a:schemeClr val="accent3"/>
                </a:solidFill>
              </a:rPr>
              <a:t>Predicts an </a:t>
            </a:r>
            <a:r>
              <a:rPr lang="en-GB" sz="1800" i="1" dirty="0">
                <a:solidFill>
                  <a:schemeClr val="accent3"/>
                </a:solidFill>
              </a:rPr>
              <a:t>a priori </a:t>
            </a:r>
            <a:r>
              <a:rPr lang="en-GB" sz="1800" dirty="0">
                <a:solidFill>
                  <a:schemeClr val="accent3"/>
                </a:solidFill>
              </a:rPr>
              <a:t>threshold score that identifications need to pass</a:t>
            </a:r>
          </a:p>
          <a:p>
            <a:pPr algn="l">
              <a:lnSpc>
                <a:spcPct val="150000"/>
              </a:lnSpc>
            </a:pPr>
            <a:r>
              <a:rPr lang="en-GB" sz="1800" dirty="0">
                <a:solidFill>
                  <a:schemeClr val="accent1"/>
                </a:solidFill>
              </a:rPr>
              <a:t>From version 2.2, Mascot allows integrated decoy searches</a:t>
            </a:r>
          </a:p>
          <a:p>
            <a:pPr algn="l">
              <a:lnSpc>
                <a:spcPct val="150000"/>
              </a:lnSpc>
            </a:pPr>
            <a:r>
              <a:rPr lang="en-GB" sz="1800" dirty="0">
                <a:solidFill>
                  <a:schemeClr val="accent3"/>
                </a:solidFill>
              </a:rPr>
              <a:t>Provides rank, score, threshold and expectation value per identification</a:t>
            </a:r>
          </a:p>
          <a:p>
            <a:pPr algn="l">
              <a:lnSpc>
                <a:spcPct val="150000"/>
              </a:lnSpc>
            </a:pPr>
            <a:r>
              <a:rPr lang="en-GB" sz="1800" dirty="0">
                <a:solidFill>
                  <a:schemeClr val="accent1"/>
                </a:solidFill>
              </a:rPr>
              <a:t>Customizable confidence level for the threshold score</a:t>
            </a:r>
          </a:p>
        </p:txBody>
      </p:sp>
      <p:sp>
        <p:nvSpPr>
          <p:cNvPr id="4" name="Title 3"/>
          <p:cNvSpPr>
            <a:spLocks noGrp="1"/>
          </p:cNvSpPr>
          <p:nvPr>
            <p:ph type="title"/>
          </p:nvPr>
        </p:nvSpPr>
        <p:spPr/>
        <p:txBody>
          <a:bodyPr>
            <a:normAutofit/>
          </a:bodyPr>
          <a:lstStyle/>
          <a:p>
            <a:r>
              <a:rPr lang="en-GB" dirty="0"/>
              <a:t>Mascot is an equally recognized search engine, but is based on peak counting</a:t>
            </a:r>
            <a:endParaRPr lang="nl-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24A1-B39F-441C-9BC5-0D3326D01E37}"/>
              </a:ext>
            </a:extLst>
          </p:cNvPr>
          <p:cNvSpPr>
            <a:spLocks noGrp="1"/>
          </p:cNvSpPr>
          <p:nvPr>
            <p:ph type="title"/>
          </p:nvPr>
        </p:nvSpPr>
        <p:spPr/>
        <p:txBody>
          <a:bodyPr>
            <a:normAutofit/>
          </a:bodyPr>
          <a:lstStyle/>
          <a:p>
            <a:r>
              <a:rPr lang="en-GB" dirty="0"/>
              <a:t>Through Andromeda,</a:t>
            </a:r>
            <a:br>
              <a:rPr lang="en-GB" dirty="0"/>
            </a:br>
            <a:r>
              <a:rPr lang="en-GB" dirty="0"/>
              <a:t>we understand MASCOT</a:t>
            </a:r>
          </a:p>
        </p:txBody>
      </p:sp>
      <p:pic>
        <p:nvPicPr>
          <p:cNvPr id="3" name="Picture 2">
            <a:extLst>
              <a:ext uri="{FF2B5EF4-FFF2-40B4-BE49-F238E27FC236}">
                <a16:creationId xmlns:a16="http://schemas.microsoft.com/office/drawing/2014/main" id="{27A6F04D-286C-4924-960B-C29594788B94}"/>
              </a:ext>
            </a:extLst>
          </p:cNvPr>
          <p:cNvPicPr>
            <a:picLocks noChangeAspect="1"/>
          </p:cNvPicPr>
          <p:nvPr/>
        </p:nvPicPr>
        <p:blipFill>
          <a:blip r:embed="rId3"/>
          <a:stretch>
            <a:fillRect/>
          </a:stretch>
        </p:blipFill>
        <p:spPr>
          <a:xfrm>
            <a:off x="1187624" y="1632501"/>
            <a:ext cx="7020272" cy="1713129"/>
          </a:xfrm>
          <a:prstGeom prst="rect">
            <a:avLst/>
          </a:prstGeom>
        </p:spPr>
      </p:pic>
      <p:sp>
        <p:nvSpPr>
          <p:cNvPr id="4" name="Rectangle 3">
            <a:extLst>
              <a:ext uri="{FF2B5EF4-FFF2-40B4-BE49-F238E27FC236}">
                <a16:creationId xmlns:a16="http://schemas.microsoft.com/office/drawing/2014/main" id="{7C91684D-710C-4E5C-B763-4F26F316F79E}"/>
              </a:ext>
            </a:extLst>
          </p:cNvPr>
          <p:cNvSpPr/>
          <p:nvPr/>
        </p:nvSpPr>
        <p:spPr>
          <a:xfrm>
            <a:off x="1187624" y="3861048"/>
            <a:ext cx="6966520" cy="1754326"/>
          </a:xfrm>
          <a:prstGeom prst="rect">
            <a:avLst/>
          </a:prstGeom>
        </p:spPr>
        <p:txBody>
          <a:bodyPr wrap="square">
            <a:spAutoFit/>
          </a:bodyPr>
          <a:lstStyle/>
          <a:p>
            <a:pPr algn="l"/>
            <a:r>
              <a:rPr lang="en-GB" i="1" dirty="0">
                <a:solidFill>
                  <a:schemeClr val="accent3"/>
                </a:solidFill>
                <a:latin typeface="YdmsjnGalliard-Italic"/>
              </a:rPr>
              <a:t>n </a:t>
            </a:r>
            <a:r>
              <a:rPr lang="en-GB" dirty="0">
                <a:solidFill>
                  <a:schemeClr val="accent3"/>
                </a:solidFill>
                <a:latin typeface="XlvqmxGalliard-Roman"/>
              </a:rPr>
              <a:t>= number of theoretical peaks</a:t>
            </a:r>
          </a:p>
          <a:p>
            <a:pPr algn="l"/>
            <a:r>
              <a:rPr lang="en-GB" i="1" dirty="0">
                <a:solidFill>
                  <a:schemeClr val="accent3"/>
                </a:solidFill>
                <a:latin typeface="YdmsjnGalliard-Italic"/>
              </a:rPr>
              <a:t>k </a:t>
            </a:r>
            <a:r>
              <a:rPr lang="en-GB" dirty="0">
                <a:solidFill>
                  <a:schemeClr val="accent3"/>
                </a:solidFill>
                <a:latin typeface="XlvqmxGalliard-Roman"/>
              </a:rPr>
              <a:t>= number of matched peaks (within a given fragment tolerance)</a:t>
            </a:r>
          </a:p>
          <a:p>
            <a:pPr algn="l"/>
            <a:r>
              <a:rPr lang="en-GB" i="1" dirty="0">
                <a:solidFill>
                  <a:schemeClr val="accent3"/>
                </a:solidFill>
                <a:latin typeface="YdmsjnGalliard-Italic"/>
              </a:rPr>
              <a:t>p </a:t>
            </a:r>
            <a:r>
              <a:rPr lang="en-GB" dirty="0">
                <a:solidFill>
                  <a:schemeClr val="accent3"/>
                </a:solidFill>
                <a:latin typeface="XlvqmxGalliard-Roman"/>
              </a:rPr>
              <a:t>= probability of finding a single, matched peak by chance</a:t>
            </a:r>
          </a:p>
          <a:p>
            <a:pPr algn="l"/>
            <a:r>
              <a:rPr lang="en-GB" i="1" dirty="0">
                <a:solidFill>
                  <a:schemeClr val="accent3"/>
                </a:solidFill>
                <a:latin typeface="XlvqmxGalliard-Roman"/>
              </a:rPr>
              <a:t>   	p is calculated by dividing the number of highest	intensity peaks (</a:t>
            </a:r>
            <a:r>
              <a:rPr lang="en-GB" i="1" dirty="0">
                <a:solidFill>
                  <a:schemeClr val="accent3"/>
                </a:solidFill>
                <a:latin typeface="YdmsjnGalliard-Italic"/>
              </a:rPr>
              <a:t>q</a:t>
            </a:r>
            <a:r>
              <a:rPr lang="en-GB" i="1" dirty="0">
                <a:solidFill>
                  <a:schemeClr val="accent3"/>
                </a:solidFill>
                <a:latin typeface="XlvqmxGalliard-Roman"/>
              </a:rPr>
              <a:t>) by a mass-window size (100 Da)</a:t>
            </a:r>
          </a:p>
          <a:p>
            <a:pPr algn="l"/>
            <a:r>
              <a:rPr lang="en-GB" i="1" dirty="0">
                <a:solidFill>
                  <a:schemeClr val="accent3"/>
                </a:solidFill>
                <a:latin typeface="XlvqmxGalliard-Roman"/>
              </a:rPr>
              <a:t>q</a:t>
            </a:r>
            <a:r>
              <a:rPr lang="en-GB" dirty="0">
                <a:solidFill>
                  <a:schemeClr val="accent3"/>
                </a:solidFill>
                <a:latin typeface="XlvqmxGalliard-Roman"/>
              </a:rPr>
              <a:t> is limited by a maximum value, and is optimized for maximum </a:t>
            </a:r>
            <a:r>
              <a:rPr lang="en-GB" i="1" dirty="0">
                <a:solidFill>
                  <a:schemeClr val="accent3"/>
                </a:solidFill>
                <a:latin typeface="XlvqmxGalliard-Roman"/>
              </a:rPr>
              <a:t>s</a:t>
            </a:r>
          </a:p>
        </p:txBody>
      </p:sp>
      <p:sp>
        <p:nvSpPr>
          <p:cNvPr id="6" name="TextBox 5">
            <a:extLst>
              <a:ext uri="{FF2B5EF4-FFF2-40B4-BE49-F238E27FC236}">
                <a16:creationId xmlns:a16="http://schemas.microsoft.com/office/drawing/2014/main" id="{094FE4A6-AC4D-47B0-B75B-E9B64442231E}"/>
              </a:ext>
            </a:extLst>
          </p:cNvPr>
          <p:cNvSpPr txBox="1"/>
          <p:nvPr/>
        </p:nvSpPr>
        <p:spPr>
          <a:xfrm>
            <a:off x="1142415" y="5741855"/>
            <a:ext cx="7894081" cy="523220"/>
          </a:xfrm>
          <a:prstGeom prst="rect">
            <a:avLst/>
          </a:prstGeom>
          <a:noFill/>
        </p:spPr>
        <p:txBody>
          <a:bodyPr wrap="square" rtlCol="0">
            <a:spAutoFit/>
          </a:bodyPr>
          <a:lstStyle/>
          <a:p>
            <a:pPr algn="l"/>
            <a:r>
              <a:rPr lang="en-GB" sz="2800" dirty="0">
                <a:solidFill>
                  <a:srgbClr val="3399FF"/>
                </a:solidFill>
                <a:latin typeface="+mj-lt"/>
              </a:rPr>
              <a:t>based on </a:t>
            </a:r>
            <a:r>
              <a:rPr lang="en-GB" sz="2800" b="1" dirty="0">
                <a:solidFill>
                  <a:srgbClr val="3399FF"/>
                </a:solidFill>
                <a:latin typeface="+mj-lt"/>
              </a:rPr>
              <a:t>peak counting</a:t>
            </a:r>
            <a:r>
              <a:rPr lang="en-GB" sz="2800" dirty="0">
                <a:solidFill>
                  <a:srgbClr val="3399FF"/>
                </a:solidFill>
                <a:latin typeface="+mj-lt"/>
              </a:rPr>
              <a:t> instead of intensity sums</a:t>
            </a:r>
          </a:p>
        </p:txBody>
      </p:sp>
      <p:sp>
        <p:nvSpPr>
          <p:cNvPr id="7" name="TextBox 6">
            <a:extLst>
              <a:ext uri="{FF2B5EF4-FFF2-40B4-BE49-F238E27FC236}">
                <a16:creationId xmlns:a16="http://schemas.microsoft.com/office/drawing/2014/main" id="{B239CA3E-9B74-4EFD-95CE-345D7699E558}"/>
              </a:ext>
            </a:extLst>
          </p:cNvPr>
          <p:cNvSpPr txBox="1"/>
          <p:nvPr/>
        </p:nvSpPr>
        <p:spPr>
          <a:xfrm>
            <a:off x="634710" y="6288678"/>
            <a:ext cx="4809265" cy="584775"/>
          </a:xfrm>
          <a:prstGeom prst="rect">
            <a:avLst/>
          </a:prstGeom>
          <a:noFill/>
        </p:spPr>
        <p:txBody>
          <a:bodyPr wrap="none" rtlCol="0">
            <a:spAutoFit/>
          </a:bodyPr>
          <a:lstStyle/>
          <a:p>
            <a:pPr>
              <a:spcBef>
                <a:spcPct val="0"/>
              </a:spcBef>
            </a:pPr>
            <a:r>
              <a:rPr lang="en-GB" sz="1600" dirty="0">
                <a:solidFill>
                  <a:schemeClr val="accent5"/>
                </a:solidFill>
                <a:latin typeface="Calibri"/>
                <a:ea typeface="Geneva" charset="-128"/>
              </a:rPr>
              <a:t>Cox, J </a:t>
            </a:r>
            <a:r>
              <a:rPr lang="en-GB" sz="1600" dirty="0" err="1">
                <a:solidFill>
                  <a:schemeClr val="accent5"/>
                </a:solidFill>
                <a:latin typeface="Calibri"/>
                <a:ea typeface="Geneva" charset="-128"/>
              </a:rPr>
              <a:t>Prot</a:t>
            </a:r>
            <a:r>
              <a:rPr lang="en-GB" sz="1600" dirty="0">
                <a:solidFill>
                  <a:schemeClr val="accent5"/>
                </a:solidFill>
                <a:latin typeface="Calibri"/>
                <a:ea typeface="Geneva" charset="-128"/>
              </a:rPr>
              <a:t> Res, 2011</a:t>
            </a:r>
          </a:p>
          <a:p>
            <a:pPr>
              <a:spcBef>
                <a:spcPct val="0"/>
              </a:spcBef>
            </a:pPr>
            <a:r>
              <a:rPr lang="nl-BE" sz="1600" dirty="0">
                <a:solidFill>
                  <a:schemeClr val="accent5"/>
                </a:solidFill>
                <a:latin typeface="Calibri"/>
                <a:ea typeface="Geneva" charset="-128"/>
              </a:rPr>
              <a:t>Yılmaz, Proteome Bioinformatics (MMB), Springer, 2017</a:t>
            </a:r>
          </a:p>
        </p:txBody>
      </p:sp>
    </p:spTree>
    <p:extLst>
      <p:ext uri="{BB962C8B-B14F-4D97-AF65-F5344CB8AC3E}">
        <p14:creationId xmlns:p14="http://schemas.microsoft.com/office/powerpoint/2010/main" val="260351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818023" y="2080200"/>
            <a:ext cx="6951903" cy="3373359"/>
          </a:xfrm>
          <a:prstGeom prst="rect">
            <a:avLst/>
          </a:prstGeom>
          <a:noFill/>
          <a:ln w="9525">
            <a:noFill/>
            <a:miter lim="800000"/>
            <a:headEnd/>
            <a:tailEnd/>
          </a:ln>
        </p:spPr>
        <p:txBody>
          <a:bodyPr wrap="none">
            <a:spAutoFit/>
          </a:bodyPr>
          <a:lstStyle/>
          <a:p>
            <a:pPr algn="l">
              <a:lnSpc>
                <a:spcPct val="150000"/>
              </a:lnSpc>
            </a:pPr>
            <a:r>
              <a:rPr lang="en-GB" sz="1800" dirty="0">
                <a:solidFill>
                  <a:schemeClr val="accent3"/>
                </a:solidFill>
              </a:rPr>
              <a:t>A successful open source search engine, Craig and Beavis, </a:t>
            </a:r>
            <a:r>
              <a:rPr lang="en-GB" sz="1800" i="1" dirty="0">
                <a:solidFill>
                  <a:schemeClr val="accent3"/>
                </a:solidFill>
              </a:rPr>
              <a:t>RCMS</a:t>
            </a:r>
            <a:r>
              <a:rPr lang="en-GB" sz="1800" dirty="0">
                <a:solidFill>
                  <a:schemeClr val="accent3"/>
                </a:solidFill>
              </a:rPr>
              <a:t> 2003</a:t>
            </a:r>
          </a:p>
          <a:p>
            <a:pPr algn="l">
              <a:lnSpc>
                <a:spcPct val="150000"/>
              </a:lnSpc>
            </a:pPr>
            <a:r>
              <a:rPr lang="en-GB" sz="1800" dirty="0">
                <a:solidFill>
                  <a:schemeClr val="accent1"/>
                </a:solidFill>
              </a:rPr>
              <a:t>Can be used for MS/MS (PFF) identifications</a:t>
            </a:r>
          </a:p>
          <a:p>
            <a:pPr algn="l">
              <a:lnSpc>
                <a:spcPct val="150000"/>
              </a:lnSpc>
            </a:pPr>
            <a:r>
              <a:rPr lang="en-GB" sz="1800" dirty="0">
                <a:solidFill>
                  <a:schemeClr val="accent3"/>
                </a:solidFill>
              </a:rPr>
              <a:t>Based on a </a:t>
            </a:r>
            <a:r>
              <a:rPr lang="en-GB" sz="1800" dirty="0" err="1">
                <a:solidFill>
                  <a:schemeClr val="accent3"/>
                </a:solidFill>
              </a:rPr>
              <a:t>hyperscore</a:t>
            </a:r>
            <a:r>
              <a:rPr lang="en-GB" sz="1800" dirty="0">
                <a:solidFill>
                  <a:schemeClr val="accent3"/>
                </a:solidFill>
              </a:rPr>
              <a:t> (</a:t>
            </a:r>
            <a:r>
              <a:rPr lang="en-GB" sz="1800" i="1" dirty="0">
                <a:solidFill>
                  <a:schemeClr val="accent3"/>
                </a:solidFill>
              </a:rPr>
              <a:t>Pi </a:t>
            </a:r>
            <a:r>
              <a:rPr lang="en-GB" sz="1800" dirty="0">
                <a:solidFill>
                  <a:schemeClr val="accent3"/>
                </a:solidFill>
              </a:rPr>
              <a:t>is either 0 or 1): </a:t>
            </a:r>
          </a:p>
          <a:p>
            <a:pPr algn="l">
              <a:lnSpc>
                <a:spcPct val="150000"/>
              </a:lnSpc>
            </a:pPr>
            <a:r>
              <a:rPr lang="en-GB" sz="1800" dirty="0">
                <a:solidFill>
                  <a:schemeClr val="accent1"/>
                </a:solidFill>
              </a:rPr>
              <a:t>Relies on a </a:t>
            </a:r>
            <a:r>
              <a:rPr lang="en-GB" sz="1800" dirty="0" err="1">
                <a:solidFill>
                  <a:schemeClr val="accent1"/>
                </a:solidFill>
              </a:rPr>
              <a:t>hypergeometric</a:t>
            </a:r>
            <a:r>
              <a:rPr lang="en-GB" sz="1800" dirty="0">
                <a:solidFill>
                  <a:schemeClr val="accent1"/>
                </a:solidFill>
              </a:rPr>
              <a:t> distribution (hence </a:t>
            </a:r>
            <a:r>
              <a:rPr lang="en-GB" sz="1800" dirty="0" err="1">
                <a:solidFill>
                  <a:schemeClr val="accent1"/>
                </a:solidFill>
              </a:rPr>
              <a:t>hyperscore</a:t>
            </a:r>
            <a:r>
              <a:rPr lang="en-GB" sz="1800" dirty="0">
                <a:solidFill>
                  <a:schemeClr val="accent1"/>
                </a:solidFill>
              </a:rPr>
              <a:t>)</a:t>
            </a:r>
          </a:p>
          <a:p>
            <a:pPr algn="l">
              <a:lnSpc>
                <a:spcPct val="150000"/>
              </a:lnSpc>
            </a:pPr>
            <a:r>
              <a:rPr lang="en-GB" sz="1800" dirty="0">
                <a:solidFill>
                  <a:schemeClr val="accent3"/>
                </a:solidFill>
              </a:rPr>
              <a:t>Published core algorithm, and is freely available</a:t>
            </a:r>
          </a:p>
          <a:p>
            <a:pPr algn="l">
              <a:lnSpc>
                <a:spcPct val="150000"/>
              </a:lnSpc>
            </a:pPr>
            <a:r>
              <a:rPr lang="en-GB" sz="1800" dirty="0">
                <a:solidFill>
                  <a:schemeClr val="accent1"/>
                </a:solidFill>
              </a:rPr>
              <a:t>Provides </a:t>
            </a:r>
            <a:r>
              <a:rPr lang="en-GB" sz="1800" dirty="0" err="1">
                <a:solidFill>
                  <a:schemeClr val="accent1"/>
                </a:solidFill>
              </a:rPr>
              <a:t>hyperscore</a:t>
            </a:r>
            <a:r>
              <a:rPr lang="en-GB" sz="1800" dirty="0">
                <a:solidFill>
                  <a:schemeClr val="accent1"/>
                </a:solidFill>
              </a:rPr>
              <a:t> and expectancy score (the discriminating one)</a:t>
            </a:r>
          </a:p>
          <a:p>
            <a:pPr algn="l">
              <a:lnSpc>
                <a:spcPct val="150000"/>
              </a:lnSpc>
            </a:pPr>
            <a:r>
              <a:rPr lang="en-GB" sz="1800" dirty="0" err="1">
                <a:solidFill>
                  <a:schemeClr val="accent3"/>
                </a:solidFill>
              </a:rPr>
              <a:t>X!Tandem</a:t>
            </a:r>
            <a:r>
              <a:rPr lang="en-GB" sz="1800" dirty="0">
                <a:solidFill>
                  <a:schemeClr val="accent3"/>
                </a:solidFill>
              </a:rPr>
              <a:t> is fast and can handle modifications in an iterative fashion</a:t>
            </a:r>
          </a:p>
          <a:p>
            <a:pPr algn="l">
              <a:lnSpc>
                <a:spcPct val="150000"/>
              </a:lnSpc>
            </a:pPr>
            <a:r>
              <a:rPr lang="en-GB" sz="1800" dirty="0">
                <a:solidFill>
                  <a:schemeClr val="accent1"/>
                </a:solidFill>
              </a:rPr>
              <a:t>Has rapidly gained popularity as (auxiliary) search engine</a:t>
            </a:r>
          </a:p>
        </p:txBody>
      </p:sp>
      <p:sp>
        <p:nvSpPr>
          <p:cNvPr id="5" name="Title 4"/>
          <p:cNvSpPr>
            <a:spLocks noGrp="1"/>
          </p:cNvSpPr>
          <p:nvPr>
            <p:ph type="title"/>
          </p:nvPr>
        </p:nvSpPr>
        <p:spPr/>
        <p:txBody>
          <a:bodyPr>
            <a:normAutofit/>
          </a:bodyPr>
          <a:lstStyle/>
          <a:p>
            <a:r>
              <a:rPr lang="en-GB" dirty="0" err="1"/>
              <a:t>X!Tandem</a:t>
            </a:r>
            <a:r>
              <a:rPr lang="en-GB" dirty="0"/>
              <a:t> introduces a hybrid score, based on both peak counting and ion intensity</a:t>
            </a:r>
            <a:endParaRPr lang="nl-BE" dirty="0"/>
          </a:p>
        </p:txBody>
      </p:sp>
      <p:graphicFrame>
        <p:nvGraphicFramePr>
          <p:cNvPr id="33799" name="Object 2"/>
          <p:cNvGraphicFramePr>
            <a:graphicFrameLocks noGrp="1" noChangeAspect="1"/>
          </p:cNvGraphicFramePr>
          <p:nvPr>
            <p:ph sz="half" idx="4294967295"/>
            <p:extLst>
              <p:ext uri="{D42A27DB-BD31-4B8C-83A1-F6EECF244321}">
                <p14:modId xmlns:p14="http://schemas.microsoft.com/office/powerpoint/2010/main" val="2037101448"/>
              </p:ext>
            </p:extLst>
          </p:nvPr>
        </p:nvGraphicFramePr>
        <p:xfrm>
          <a:off x="5371391" y="2863850"/>
          <a:ext cx="2879725" cy="606425"/>
        </p:xfrm>
        <a:graphic>
          <a:graphicData uri="http://schemas.openxmlformats.org/presentationml/2006/ole">
            <mc:AlternateContent xmlns:mc="http://schemas.openxmlformats.org/markup-compatibility/2006">
              <mc:Choice xmlns:v="urn:schemas-microsoft-com:vml" Requires="v">
                <p:oleObj name="Equation" r:id="rId3" imgW="2171520" imgH="457200" progId="">
                  <p:embed/>
                </p:oleObj>
              </mc:Choice>
              <mc:Fallback>
                <p:oleObj name="Equation" r:id="rId3" imgW="2171520" imgH="457200" progId="">
                  <p:embed/>
                  <p:pic>
                    <p:nvPicPr>
                      <p:cNvPr id="33799"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391" y="2863850"/>
                        <a:ext cx="28797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728724" y="4582443"/>
            <a:ext cx="3327400" cy="2303463"/>
            <a:chOff x="103" y="2478"/>
            <a:chExt cx="2096" cy="1451"/>
          </a:xfrm>
        </p:grpSpPr>
        <p:pic>
          <p:nvPicPr>
            <p:cNvPr id="25624" name="Picture 24"/>
            <p:cNvPicPr>
              <a:picLocks noChangeAspect="1" noChangeArrowheads="1"/>
            </p:cNvPicPr>
            <p:nvPr/>
          </p:nvPicPr>
          <p:blipFill>
            <a:blip r:embed="rId3" cstate="print"/>
            <a:srcRect/>
            <a:stretch>
              <a:fillRect/>
            </a:stretch>
          </p:blipFill>
          <p:spPr bwMode="auto">
            <a:xfrm>
              <a:off x="204" y="2478"/>
              <a:ext cx="1983" cy="1356"/>
            </a:xfrm>
            <a:prstGeom prst="rect">
              <a:avLst/>
            </a:prstGeom>
            <a:noFill/>
            <a:ln w="9525">
              <a:noFill/>
              <a:miter lim="800000"/>
              <a:headEnd/>
              <a:tailEnd/>
            </a:ln>
          </p:spPr>
        </p:pic>
        <p:sp>
          <p:nvSpPr>
            <p:cNvPr id="25625" name="Text Box 33"/>
            <p:cNvSpPr txBox="1">
              <a:spLocks noChangeArrowheads="1"/>
            </p:cNvSpPr>
            <p:nvPr/>
          </p:nvSpPr>
          <p:spPr bwMode="auto">
            <a:xfrm>
              <a:off x="851" y="3737"/>
              <a:ext cx="668" cy="192"/>
            </a:xfrm>
            <a:prstGeom prst="rect">
              <a:avLst/>
            </a:prstGeom>
            <a:noFill/>
            <a:ln w="9525">
              <a:noFill/>
              <a:miter lim="800000"/>
              <a:headEnd/>
              <a:tailEnd/>
            </a:ln>
          </p:spPr>
          <p:txBody>
            <a:bodyPr wrap="none">
              <a:spAutoFit/>
            </a:bodyPr>
            <a:lstStyle/>
            <a:p>
              <a:r>
                <a:rPr lang="en-GB" sz="1400"/>
                <a:t>hyperscore</a:t>
              </a:r>
            </a:p>
          </p:txBody>
        </p:sp>
        <p:sp>
          <p:nvSpPr>
            <p:cNvPr id="25626" name="Text Box 34"/>
            <p:cNvSpPr txBox="1">
              <a:spLocks noChangeArrowheads="1"/>
            </p:cNvSpPr>
            <p:nvPr/>
          </p:nvSpPr>
          <p:spPr bwMode="auto">
            <a:xfrm rot="-5400000">
              <a:off x="-182" y="3023"/>
              <a:ext cx="761" cy="192"/>
            </a:xfrm>
            <a:prstGeom prst="rect">
              <a:avLst/>
            </a:prstGeom>
            <a:noFill/>
            <a:ln w="9525">
              <a:noFill/>
              <a:miter lim="800000"/>
              <a:headEnd/>
              <a:tailEnd/>
            </a:ln>
          </p:spPr>
          <p:txBody>
            <a:bodyPr wrap="none">
              <a:spAutoFit/>
            </a:bodyPr>
            <a:lstStyle/>
            <a:p>
              <a:r>
                <a:rPr lang="en-GB" sz="1400"/>
                <a:t>log(# results)</a:t>
              </a:r>
            </a:p>
          </p:txBody>
        </p:sp>
        <p:sp>
          <p:nvSpPr>
            <p:cNvPr id="25627" name="Line 29"/>
            <p:cNvSpPr>
              <a:spLocks noChangeShapeType="1"/>
            </p:cNvSpPr>
            <p:nvPr/>
          </p:nvSpPr>
          <p:spPr bwMode="auto">
            <a:xfrm>
              <a:off x="266" y="3136"/>
              <a:ext cx="1933" cy="0"/>
            </a:xfrm>
            <a:prstGeom prst="line">
              <a:avLst/>
            </a:prstGeom>
            <a:noFill/>
            <a:ln w="38100">
              <a:solidFill>
                <a:srgbClr val="008000"/>
              </a:solidFill>
              <a:prstDash val="sysDot"/>
              <a:round/>
              <a:headEnd/>
              <a:tailEnd/>
            </a:ln>
          </p:spPr>
          <p:txBody>
            <a:bodyPr/>
            <a:lstStyle/>
            <a:p>
              <a:endParaRPr lang="nl-BE"/>
            </a:p>
          </p:txBody>
        </p:sp>
      </p:grpSp>
      <p:grpSp>
        <p:nvGrpSpPr>
          <p:cNvPr id="3" name="Group 32"/>
          <p:cNvGrpSpPr>
            <a:grpSpLocks/>
          </p:cNvGrpSpPr>
          <p:nvPr/>
        </p:nvGrpSpPr>
        <p:grpSpPr bwMode="auto">
          <a:xfrm>
            <a:off x="4900267" y="1621364"/>
            <a:ext cx="4014688" cy="2794446"/>
            <a:chOff x="3061" y="487"/>
            <a:chExt cx="2586" cy="1800"/>
          </a:xfrm>
        </p:grpSpPr>
        <p:sp>
          <p:nvSpPr>
            <p:cNvPr id="25621" name="Text Box 23"/>
            <p:cNvSpPr txBox="1">
              <a:spLocks noChangeArrowheads="1"/>
            </p:cNvSpPr>
            <p:nvPr/>
          </p:nvSpPr>
          <p:spPr bwMode="auto">
            <a:xfrm rot="-5400000">
              <a:off x="2739" y="1178"/>
              <a:ext cx="856" cy="212"/>
            </a:xfrm>
            <a:prstGeom prst="rect">
              <a:avLst/>
            </a:prstGeom>
            <a:noFill/>
            <a:ln w="9525">
              <a:noFill/>
              <a:miter lim="800000"/>
              <a:headEnd/>
              <a:tailEnd/>
            </a:ln>
          </p:spPr>
          <p:txBody>
            <a:bodyPr wrap="none">
              <a:spAutoFit/>
            </a:bodyPr>
            <a:lstStyle/>
            <a:p>
              <a:r>
                <a:rPr lang="en-US" sz="1600"/>
                <a:t>log(# results)</a:t>
              </a:r>
            </a:p>
          </p:txBody>
        </p:sp>
        <p:pic>
          <p:nvPicPr>
            <p:cNvPr id="25622" name="Picture 9"/>
            <p:cNvPicPr>
              <a:picLocks noChangeAspect="1" noChangeArrowheads="1"/>
            </p:cNvPicPr>
            <p:nvPr/>
          </p:nvPicPr>
          <p:blipFill>
            <a:blip r:embed="rId4" cstate="print"/>
            <a:srcRect/>
            <a:stretch>
              <a:fillRect/>
            </a:stretch>
          </p:blipFill>
          <p:spPr bwMode="auto">
            <a:xfrm>
              <a:off x="3197" y="487"/>
              <a:ext cx="2450" cy="1699"/>
            </a:xfrm>
            <a:prstGeom prst="rect">
              <a:avLst/>
            </a:prstGeom>
            <a:noFill/>
            <a:ln w="9525">
              <a:noFill/>
              <a:miter lim="800000"/>
              <a:headEnd/>
              <a:tailEnd/>
            </a:ln>
          </p:spPr>
        </p:pic>
        <p:sp>
          <p:nvSpPr>
            <p:cNvPr id="25623" name="Text Box 22"/>
            <p:cNvSpPr txBox="1">
              <a:spLocks noChangeArrowheads="1"/>
            </p:cNvSpPr>
            <p:nvPr/>
          </p:nvSpPr>
          <p:spPr bwMode="auto">
            <a:xfrm>
              <a:off x="4093" y="2075"/>
              <a:ext cx="749" cy="212"/>
            </a:xfrm>
            <a:prstGeom prst="rect">
              <a:avLst/>
            </a:prstGeom>
            <a:noFill/>
            <a:ln w="9525">
              <a:noFill/>
              <a:miter lim="800000"/>
              <a:headEnd/>
              <a:tailEnd/>
            </a:ln>
          </p:spPr>
          <p:txBody>
            <a:bodyPr wrap="none">
              <a:spAutoFit/>
            </a:bodyPr>
            <a:lstStyle/>
            <a:p>
              <a:r>
                <a:rPr lang="en-US" sz="1600"/>
                <a:t>hyperscore</a:t>
              </a:r>
            </a:p>
          </p:txBody>
        </p:sp>
      </p:grpSp>
      <p:grpSp>
        <p:nvGrpSpPr>
          <p:cNvPr id="4" name="Group 31"/>
          <p:cNvGrpSpPr>
            <a:grpSpLocks/>
          </p:cNvGrpSpPr>
          <p:nvPr/>
        </p:nvGrpSpPr>
        <p:grpSpPr bwMode="auto">
          <a:xfrm>
            <a:off x="683568" y="1662584"/>
            <a:ext cx="4028574" cy="2832547"/>
            <a:chOff x="99" y="436"/>
            <a:chExt cx="2826" cy="1987"/>
          </a:xfrm>
        </p:grpSpPr>
        <p:pic>
          <p:nvPicPr>
            <p:cNvPr id="25618" name="Picture 10"/>
            <p:cNvPicPr>
              <a:picLocks noChangeAspect="1" noChangeArrowheads="1"/>
            </p:cNvPicPr>
            <p:nvPr/>
          </p:nvPicPr>
          <p:blipFill>
            <a:blip r:embed="rId5" cstate="print"/>
            <a:srcRect/>
            <a:stretch>
              <a:fillRect/>
            </a:stretch>
          </p:blipFill>
          <p:spPr bwMode="auto">
            <a:xfrm>
              <a:off x="235" y="436"/>
              <a:ext cx="2690" cy="1866"/>
            </a:xfrm>
            <a:prstGeom prst="rect">
              <a:avLst/>
            </a:prstGeom>
            <a:noFill/>
            <a:ln w="9525">
              <a:noFill/>
              <a:miter lim="800000"/>
              <a:headEnd/>
              <a:tailEnd/>
            </a:ln>
          </p:spPr>
        </p:pic>
        <p:sp>
          <p:nvSpPr>
            <p:cNvPr id="25619" name="Text Box 20"/>
            <p:cNvSpPr txBox="1">
              <a:spLocks noChangeArrowheads="1"/>
            </p:cNvSpPr>
            <p:nvPr/>
          </p:nvSpPr>
          <p:spPr bwMode="auto">
            <a:xfrm>
              <a:off x="1188" y="2211"/>
              <a:ext cx="749" cy="212"/>
            </a:xfrm>
            <a:prstGeom prst="rect">
              <a:avLst/>
            </a:prstGeom>
            <a:noFill/>
            <a:ln w="9525">
              <a:noFill/>
              <a:miter lim="800000"/>
              <a:headEnd/>
              <a:tailEnd/>
            </a:ln>
          </p:spPr>
          <p:txBody>
            <a:bodyPr wrap="none">
              <a:spAutoFit/>
            </a:bodyPr>
            <a:lstStyle/>
            <a:p>
              <a:r>
                <a:rPr lang="en-US" sz="1600"/>
                <a:t>hyperscore</a:t>
              </a:r>
            </a:p>
          </p:txBody>
        </p:sp>
        <p:sp>
          <p:nvSpPr>
            <p:cNvPr id="25620" name="Text Box 21"/>
            <p:cNvSpPr txBox="1">
              <a:spLocks noChangeArrowheads="1"/>
            </p:cNvSpPr>
            <p:nvPr/>
          </p:nvSpPr>
          <p:spPr bwMode="auto">
            <a:xfrm rot="-5400000">
              <a:off x="-95" y="1177"/>
              <a:ext cx="600" cy="212"/>
            </a:xfrm>
            <a:prstGeom prst="rect">
              <a:avLst/>
            </a:prstGeom>
            <a:noFill/>
            <a:ln w="9525">
              <a:noFill/>
              <a:miter lim="800000"/>
              <a:headEnd/>
              <a:tailEnd/>
            </a:ln>
          </p:spPr>
          <p:txBody>
            <a:bodyPr wrap="none">
              <a:spAutoFit/>
            </a:bodyPr>
            <a:lstStyle/>
            <a:p>
              <a:r>
                <a:rPr lang="en-US" sz="1600"/>
                <a:t># results</a:t>
              </a:r>
            </a:p>
          </p:txBody>
        </p:sp>
      </p:grpSp>
      <p:sp>
        <p:nvSpPr>
          <p:cNvPr id="34822" name="Text Box 6"/>
          <p:cNvSpPr txBox="1">
            <a:spLocks noChangeArrowheads="1"/>
          </p:cNvSpPr>
          <p:nvPr/>
        </p:nvSpPr>
        <p:spPr bwMode="auto">
          <a:xfrm>
            <a:off x="4584416" y="6421538"/>
            <a:ext cx="3909830" cy="463846"/>
          </a:xfrm>
          <a:prstGeom prst="rect">
            <a:avLst/>
          </a:prstGeom>
          <a:noFill/>
          <a:ln w="38100" algn="ctr">
            <a:noFill/>
            <a:miter lim="800000"/>
            <a:headEnd/>
            <a:tailEnd/>
          </a:ln>
        </p:spPr>
        <p:txBody>
          <a:bodyPr wrap="none" lIns="90000" tIns="46800" rIns="90000" bIns="46800">
            <a:spAutoFit/>
          </a:bodyPr>
          <a:lstStyle/>
          <a:p>
            <a:pPr algn="l"/>
            <a:r>
              <a:rPr lang="en-GB" sz="1200" b="1" i="1" u="sng" dirty="0">
                <a:solidFill>
                  <a:schemeClr val="accent5"/>
                </a:solidFill>
              </a:rPr>
              <a:t>Adapted from</a:t>
            </a:r>
            <a:r>
              <a:rPr lang="en-GB" sz="1200" b="1" i="1" dirty="0">
                <a:solidFill>
                  <a:schemeClr val="accent5"/>
                </a:solidFill>
              </a:rPr>
              <a:t>: Brian Searle, </a:t>
            </a:r>
            <a:r>
              <a:rPr lang="en-GB" sz="1200" b="1" i="1" dirty="0" err="1">
                <a:solidFill>
                  <a:schemeClr val="accent5"/>
                </a:solidFill>
              </a:rPr>
              <a:t>ProteomeSoftware</a:t>
            </a:r>
            <a:r>
              <a:rPr lang="en-GB" sz="1200" b="1" i="1" dirty="0">
                <a:solidFill>
                  <a:schemeClr val="accent5"/>
                </a:solidFill>
              </a:rPr>
              <a:t>,</a:t>
            </a:r>
          </a:p>
          <a:p>
            <a:pPr algn="l"/>
            <a:r>
              <a:rPr lang="en-GB" sz="1200" b="1" i="1" dirty="0">
                <a:solidFill>
                  <a:schemeClr val="accent5"/>
                </a:solidFill>
              </a:rPr>
              <a:t>http://www.proteomesoftware.com/XTandem_edited.pdf</a:t>
            </a:r>
          </a:p>
        </p:txBody>
      </p:sp>
      <p:sp>
        <p:nvSpPr>
          <p:cNvPr id="34827" name="Rectangle 11"/>
          <p:cNvSpPr>
            <a:spLocks noChangeArrowheads="1"/>
          </p:cNvSpPr>
          <p:nvPr/>
        </p:nvSpPr>
        <p:spPr bwMode="auto">
          <a:xfrm>
            <a:off x="1812116" y="1749714"/>
            <a:ext cx="753725" cy="2258054"/>
          </a:xfrm>
          <a:prstGeom prst="rect">
            <a:avLst/>
          </a:prstGeom>
          <a:solidFill>
            <a:schemeClr val="tx2">
              <a:alpha val="30196"/>
            </a:schemeClr>
          </a:solidFill>
          <a:ln w="28575">
            <a:solidFill>
              <a:schemeClr val="tx2"/>
            </a:solidFill>
            <a:miter lim="800000"/>
            <a:headEnd/>
            <a:tailEnd/>
          </a:ln>
        </p:spPr>
        <p:txBody>
          <a:bodyPr wrap="none" anchor="ctr"/>
          <a:lstStyle/>
          <a:p>
            <a:endParaRPr lang="en-US"/>
          </a:p>
        </p:txBody>
      </p:sp>
      <p:sp>
        <p:nvSpPr>
          <p:cNvPr id="34828" name="Oval 12"/>
          <p:cNvSpPr>
            <a:spLocks noChangeArrowheads="1"/>
          </p:cNvSpPr>
          <p:nvPr/>
        </p:nvSpPr>
        <p:spPr bwMode="auto">
          <a:xfrm>
            <a:off x="3707319" y="3818568"/>
            <a:ext cx="342129" cy="342129"/>
          </a:xfrm>
          <a:prstGeom prst="ellipse">
            <a:avLst/>
          </a:prstGeom>
          <a:noFill/>
          <a:ln w="38100">
            <a:solidFill>
              <a:srgbClr val="FFC000"/>
            </a:solidFill>
            <a:round/>
            <a:headEnd/>
            <a:tailEnd/>
          </a:ln>
        </p:spPr>
        <p:txBody>
          <a:bodyPr wrap="none" anchor="ctr"/>
          <a:lstStyle/>
          <a:p>
            <a:endParaRPr lang="en-US"/>
          </a:p>
        </p:txBody>
      </p:sp>
      <p:sp>
        <p:nvSpPr>
          <p:cNvPr id="34829" name="Line 13"/>
          <p:cNvSpPr>
            <a:spLocks noChangeShapeType="1"/>
          </p:cNvSpPr>
          <p:nvPr/>
        </p:nvSpPr>
        <p:spPr bwMode="auto">
          <a:xfrm flipV="1">
            <a:off x="2552671" y="3366417"/>
            <a:ext cx="2283642" cy="1"/>
          </a:xfrm>
          <a:prstGeom prst="line">
            <a:avLst/>
          </a:prstGeom>
          <a:noFill/>
          <a:ln w="28575">
            <a:solidFill>
              <a:schemeClr val="tx2"/>
            </a:solidFill>
            <a:round/>
            <a:headEnd/>
            <a:tailEnd type="triangle" w="med" len="med"/>
          </a:ln>
        </p:spPr>
        <p:txBody>
          <a:bodyPr/>
          <a:lstStyle/>
          <a:p>
            <a:endParaRPr lang="nl-BE"/>
          </a:p>
        </p:txBody>
      </p:sp>
      <p:sp>
        <p:nvSpPr>
          <p:cNvPr id="34830" name="Line 14"/>
          <p:cNvSpPr>
            <a:spLocks noChangeShapeType="1"/>
          </p:cNvSpPr>
          <p:nvPr/>
        </p:nvSpPr>
        <p:spPr bwMode="auto">
          <a:xfrm flipV="1">
            <a:off x="5097226" y="3934795"/>
            <a:ext cx="3746290" cy="1"/>
          </a:xfrm>
          <a:prstGeom prst="line">
            <a:avLst/>
          </a:prstGeom>
          <a:noFill/>
          <a:ln w="38100">
            <a:solidFill>
              <a:srgbClr val="008000"/>
            </a:solidFill>
            <a:prstDash val="sysDot"/>
            <a:round/>
            <a:headEnd/>
            <a:tailEnd/>
          </a:ln>
        </p:spPr>
        <p:txBody>
          <a:bodyPr/>
          <a:lstStyle/>
          <a:p>
            <a:endParaRPr lang="nl-BE"/>
          </a:p>
        </p:txBody>
      </p:sp>
      <p:sp>
        <p:nvSpPr>
          <p:cNvPr id="34831" name="Line 15"/>
          <p:cNvSpPr>
            <a:spLocks noChangeShapeType="1"/>
          </p:cNvSpPr>
          <p:nvPr/>
        </p:nvSpPr>
        <p:spPr bwMode="auto">
          <a:xfrm flipH="1">
            <a:off x="7662238" y="1556792"/>
            <a:ext cx="1" cy="3098730"/>
          </a:xfrm>
          <a:prstGeom prst="line">
            <a:avLst/>
          </a:prstGeom>
          <a:noFill/>
          <a:ln w="57150">
            <a:solidFill>
              <a:schemeClr val="accent1"/>
            </a:solidFill>
            <a:prstDash val="dash"/>
            <a:round/>
            <a:headEnd/>
            <a:tailEnd/>
          </a:ln>
        </p:spPr>
        <p:txBody>
          <a:bodyPr/>
          <a:lstStyle/>
          <a:p>
            <a:endParaRPr lang="nl-BE"/>
          </a:p>
        </p:txBody>
      </p:sp>
      <p:sp>
        <p:nvSpPr>
          <p:cNvPr id="34834" name="Line 18"/>
          <p:cNvSpPr>
            <a:spLocks noChangeShapeType="1"/>
          </p:cNvSpPr>
          <p:nvPr/>
        </p:nvSpPr>
        <p:spPr bwMode="auto">
          <a:xfrm>
            <a:off x="5387596" y="1760151"/>
            <a:ext cx="2676458" cy="2542946"/>
          </a:xfrm>
          <a:prstGeom prst="line">
            <a:avLst/>
          </a:prstGeom>
          <a:noFill/>
          <a:ln w="38100">
            <a:solidFill>
              <a:srgbClr val="FF0000"/>
            </a:solidFill>
            <a:prstDash val="sysDot"/>
            <a:round/>
            <a:headEnd/>
            <a:tailEnd/>
          </a:ln>
        </p:spPr>
        <p:txBody>
          <a:bodyPr/>
          <a:lstStyle/>
          <a:p>
            <a:endParaRPr lang="nl-BE"/>
          </a:p>
        </p:txBody>
      </p:sp>
      <p:sp>
        <p:nvSpPr>
          <p:cNvPr id="34835" name="Text Box 19"/>
          <p:cNvSpPr txBox="1">
            <a:spLocks noChangeArrowheads="1"/>
          </p:cNvSpPr>
          <p:nvPr/>
        </p:nvSpPr>
        <p:spPr bwMode="auto">
          <a:xfrm>
            <a:off x="6929960" y="4522987"/>
            <a:ext cx="1472833" cy="584775"/>
          </a:xfrm>
          <a:prstGeom prst="rect">
            <a:avLst/>
          </a:prstGeom>
          <a:noFill/>
          <a:ln w="9525">
            <a:noFill/>
            <a:miter lim="800000"/>
            <a:headEnd/>
            <a:tailEnd/>
          </a:ln>
        </p:spPr>
        <p:txBody>
          <a:bodyPr wrap="square">
            <a:spAutoFit/>
          </a:bodyPr>
          <a:lstStyle/>
          <a:p>
            <a:r>
              <a:rPr lang="en-GB" sz="1600" i="1" dirty="0">
                <a:solidFill>
                  <a:schemeClr val="accent1"/>
                </a:solidFill>
              </a:rPr>
              <a:t>significance</a:t>
            </a:r>
          </a:p>
          <a:p>
            <a:r>
              <a:rPr lang="en-GB" sz="1600" i="1" dirty="0">
                <a:solidFill>
                  <a:schemeClr val="accent1"/>
                </a:solidFill>
              </a:rPr>
              <a:t>threshold</a:t>
            </a:r>
          </a:p>
        </p:txBody>
      </p:sp>
      <p:sp>
        <p:nvSpPr>
          <p:cNvPr id="34842" name="Line 26"/>
          <p:cNvSpPr>
            <a:spLocks noChangeShapeType="1"/>
          </p:cNvSpPr>
          <p:nvPr/>
        </p:nvSpPr>
        <p:spPr bwMode="auto">
          <a:xfrm>
            <a:off x="1392299" y="4653881"/>
            <a:ext cx="2257425" cy="1897062"/>
          </a:xfrm>
          <a:prstGeom prst="line">
            <a:avLst/>
          </a:prstGeom>
          <a:noFill/>
          <a:ln w="38100">
            <a:solidFill>
              <a:srgbClr val="FF0000"/>
            </a:solidFill>
            <a:prstDash val="sysDot"/>
            <a:round/>
            <a:headEnd/>
            <a:tailEnd/>
          </a:ln>
        </p:spPr>
        <p:txBody>
          <a:bodyPr/>
          <a:lstStyle/>
          <a:p>
            <a:endParaRPr lang="nl-BE"/>
          </a:p>
        </p:txBody>
      </p:sp>
      <p:sp>
        <p:nvSpPr>
          <p:cNvPr id="34843" name="Oval 27"/>
          <p:cNvSpPr>
            <a:spLocks noChangeArrowheads="1"/>
          </p:cNvSpPr>
          <p:nvPr/>
        </p:nvSpPr>
        <p:spPr bwMode="auto">
          <a:xfrm>
            <a:off x="3278249" y="6179468"/>
            <a:ext cx="215900" cy="236538"/>
          </a:xfrm>
          <a:prstGeom prst="ellipse">
            <a:avLst/>
          </a:prstGeom>
          <a:noFill/>
          <a:ln w="38100">
            <a:solidFill>
              <a:srgbClr val="FFC000"/>
            </a:solidFill>
            <a:round/>
            <a:headEnd/>
            <a:tailEnd/>
          </a:ln>
        </p:spPr>
        <p:txBody>
          <a:bodyPr wrap="none" anchor="ctr"/>
          <a:lstStyle/>
          <a:p>
            <a:endParaRPr lang="en-US"/>
          </a:p>
        </p:txBody>
      </p:sp>
      <p:sp>
        <p:nvSpPr>
          <p:cNvPr id="34844" name="Text Box 28"/>
          <p:cNvSpPr txBox="1">
            <a:spLocks noChangeArrowheads="1"/>
          </p:cNvSpPr>
          <p:nvPr/>
        </p:nvSpPr>
        <p:spPr bwMode="auto">
          <a:xfrm>
            <a:off x="3984686" y="6131843"/>
            <a:ext cx="1343025" cy="336550"/>
          </a:xfrm>
          <a:prstGeom prst="rect">
            <a:avLst/>
          </a:prstGeom>
          <a:noFill/>
          <a:ln w="9525">
            <a:noFill/>
            <a:miter lim="800000"/>
            <a:headEnd/>
            <a:tailEnd/>
          </a:ln>
        </p:spPr>
        <p:txBody>
          <a:bodyPr wrap="none">
            <a:spAutoFit/>
          </a:bodyPr>
          <a:lstStyle/>
          <a:p>
            <a:r>
              <a:rPr lang="en-US" sz="1600">
                <a:solidFill>
                  <a:srgbClr val="FFC000"/>
                </a:solidFill>
              </a:rPr>
              <a:t>E-value=e</a:t>
            </a:r>
            <a:r>
              <a:rPr lang="en-US" sz="1600" baseline="30000">
                <a:solidFill>
                  <a:srgbClr val="FFC000"/>
                </a:solidFill>
              </a:rPr>
              <a:t>-8.2</a:t>
            </a:r>
          </a:p>
        </p:txBody>
      </p:sp>
      <p:sp>
        <p:nvSpPr>
          <p:cNvPr id="34846" name="Line 30"/>
          <p:cNvSpPr>
            <a:spLocks noChangeShapeType="1"/>
          </p:cNvSpPr>
          <p:nvPr/>
        </p:nvSpPr>
        <p:spPr bwMode="auto">
          <a:xfrm>
            <a:off x="960499" y="6309643"/>
            <a:ext cx="3068637" cy="0"/>
          </a:xfrm>
          <a:prstGeom prst="line">
            <a:avLst/>
          </a:prstGeom>
          <a:noFill/>
          <a:ln w="38100">
            <a:solidFill>
              <a:srgbClr val="FFC000"/>
            </a:solidFill>
            <a:prstDash val="sysDot"/>
            <a:round/>
            <a:headEnd/>
            <a:tailEnd/>
          </a:ln>
        </p:spPr>
        <p:txBody>
          <a:bodyPr/>
          <a:lstStyle/>
          <a:p>
            <a:endParaRPr lang="nl-BE"/>
          </a:p>
        </p:txBody>
      </p:sp>
      <p:sp>
        <p:nvSpPr>
          <p:cNvPr id="28" name="Title 27"/>
          <p:cNvSpPr>
            <a:spLocks noGrp="1"/>
          </p:cNvSpPr>
          <p:nvPr>
            <p:ph type="title"/>
          </p:nvPr>
        </p:nvSpPr>
        <p:spPr/>
        <p:txBody>
          <a:bodyPr>
            <a:normAutofit/>
          </a:bodyPr>
          <a:lstStyle/>
          <a:p>
            <a:r>
              <a:rPr lang="en-GB" dirty="0" err="1"/>
              <a:t>X!Tandem’s</a:t>
            </a:r>
            <a:r>
              <a:rPr lang="en-GB" dirty="0"/>
              <a:t> significance calculation for scores can be seen as a general template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wheel(8)">
                                      <p:cBhvr>
                                        <p:cTn id="7" dur="500"/>
                                        <p:tgtEl>
                                          <p:spTgt spid="348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7"/>
                                        </p:tgtEl>
                                        <p:attrNameLst>
                                          <p:attrName>style.visibility</p:attrName>
                                        </p:attrNameLst>
                                      </p:cBhvr>
                                      <p:to>
                                        <p:strVal val="visible"/>
                                      </p:to>
                                    </p:set>
                                    <p:animEffect transition="in" filter="checkerboard(across)">
                                      <p:cBhvr>
                                        <p:cTn id="12" dur="500"/>
                                        <p:tgtEl>
                                          <p:spTgt spid="348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829"/>
                                        </p:tgtEl>
                                        <p:attrNameLst>
                                          <p:attrName>style.visibility</p:attrName>
                                        </p:attrNameLst>
                                      </p:cBhvr>
                                      <p:to>
                                        <p:strVal val="visible"/>
                                      </p:to>
                                    </p:set>
                                    <p:animEffect transition="in" filter="wipe(left)">
                                      <p:cBhvr>
                                        <p:cTn id="16" dur="500"/>
                                        <p:tgtEl>
                                          <p:spTgt spid="34829"/>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834"/>
                                        </p:tgtEl>
                                        <p:attrNameLst>
                                          <p:attrName>style.visibility</p:attrName>
                                        </p:attrNameLst>
                                      </p:cBhvr>
                                      <p:to>
                                        <p:strVal val="visible"/>
                                      </p:to>
                                    </p:set>
                                    <p:animEffect transition="in" filter="wipe(left)">
                                      <p:cBhvr>
                                        <p:cTn id="25" dur="500"/>
                                        <p:tgtEl>
                                          <p:spTgt spid="3483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830"/>
                                        </p:tgtEl>
                                        <p:attrNameLst>
                                          <p:attrName>style.visibility</p:attrName>
                                        </p:attrNameLst>
                                      </p:cBhvr>
                                      <p:to>
                                        <p:strVal val="visible"/>
                                      </p:to>
                                    </p:set>
                                    <p:animEffect transition="in" filter="wipe(left)">
                                      <p:cBhvr>
                                        <p:cTn id="29" dur="500"/>
                                        <p:tgtEl>
                                          <p:spTgt spid="34830"/>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4831"/>
                                        </p:tgtEl>
                                        <p:attrNameLst>
                                          <p:attrName>style.visibility</p:attrName>
                                        </p:attrNameLst>
                                      </p:cBhvr>
                                      <p:to>
                                        <p:strVal val="visible"/>
                                      </p:to>
                                    </p:set>
                                    <p:animEffect transition="in" filter="wipe(up)">
                                      <p:cBhvr>
                                        <p:cTn id="33" dur="500"/>
                                        <p:tgtEl>
                                          <p:spTgt spid="34831"/>
                                        </p:tgtEl>
                                      </p:cBhvr>
                                    </p:animEffect>
                                  </p:childTnLst>
                                </p:cTn>
                              </p:par>
                            </p:childTnLst>
                          </p:cTn>
                        </p:par>
                        <p:par>
                          <p:cTn id="34" fill="hold">
                            <p:stCondLst>
                              <p:cond delay="1500"/>
                            </p:stCondLst>
                            <p:childTnLst>
                              <p:par>
                                <p:cTn id="35" presetID="5" presetClass="entr" presetSubtype="5" fill="hold" grpId="0" nodeType="afterEffect">
                                  <p:stCondLst>
                                    <p:cond delay="0"/>
                                  </p:stCondLst>
                                  <p:childTnLst>
                                    <p:set>
                                      <p:cBhvr>
                                        <p:cTn id="36" dur="1" fill="hold">
                                          <p:stCondLst>
                                            <p:cond delay="0"/>
                                          </p:stCondLst>
                                        </p:cTn>
                                        <p:tgtEl>
                                          <p:spTgt spid="34835"/>
                                        </p:tgtEl>
                                        <p:attrNameLst>
                                          <p:attrName>style.visibility</p:attrName>
                                        </p:attrNameLst>
                                      </p:cBhvr>
                                      <p:to>
                                        <p:strVal val="visible"/>
                                      </p:to>
                                    </p:set>
                                    <p:animEffect transition="in" filter="checkerboard(down)">
                                      <p:cBhvr>
                                        <p:cTn id="37" dur="500"/>
                                        <p:tgtEl>
                                          <p:spTgt spid="3483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par>
                          <p:cTn id="43" fill="hold">
                            <p:stCondLst>
                              <p:cond delay="500"/>
                            </p:stCondLst>
                            <p:childTnLst>
                              <p:par>
                                <p:cTn id="44" presetID="21" presetClass="entr" presetSubtype="8" fill="hold" grpId="0" nodeType="afterEffect">
                                  <p:stCondLst>
                                    <p:cond delay="0"/>
                                  </p:stCondLst>
                                  <p:childTnLst>
                                    <p:set>
                                      <p:cBhvr>
                                        <p:cTn id="45" dur="1" fill="hold">
                                          <p:stCondLst>
                                            <p:cond delay="0"/>
                                          </p:stCondLst>
                                        </p:cTn>
                                        <p:tgtEl>
                                          <p:spTgt spid="34843"/>
                                        </p:tgtEl>
                                        <p:attrNameLst>
                                          <p:attrName>style.visibility</p:attrName>
                                        </p:attrNameLst>
                                      </p:cBhvr>
                                      <p:to>
                                        <p:strVal val="visible"/>
                                      </p:to>
                                    </p:set>
                                    <p:animEffect transition="in" filter="wheel(8)">
                                      <p:cBhvr>
                                        <p:cTn id="46" dur="500"/>
                                        <p:tgtEl>
                                          <p:spTgt spid="3484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4842"/>
                                        </p:tgtEl>
                                        <p:attrNameLst>
                                          <p:attrName>style.visibility</p:attrName>
                                        </p:attrNameLst>
                                      </p:cBhvr>
                                      <p:to>
                                        <p:strVal val="visible"/>
                                      </p:to>
                                    </p:set>
                                    <p:animEffect transition="in" filter="wipe(left)">
                                      <p:cBhvr>
                                        <p:cTn id="50" dur="500"/>
                                        <p:tgtEl>
                                          <p:spTgt spid="34842"/>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34846"/>
                                        </p:tgtEl>
                                        <p:attrNameLst>
                                          <p:attrName>style.visibility</p:attrName>
                                        </p:attrNameLst>
                                      </p:cBhvr>
                                      <p:to>
                                        <p:strVal val="visible"/>
                                      </p:to>
                                    </p:set>
                                    <p:animEffect transition="in" filter="wipe(left)">
                                      <p:cBhvr>
                                        <p:cTn id="54" dur="500"/>
                                        <p:tgtEl>
                                          <p:spTgt spid="34846"/>
                                        </p:tgtEl>
                                      </p:cBhvr>
                                    </p:animEffect>
                                  </p:childTnLst>
                                </p:cTn>
                              </p:par>
                            </p:childTnLst>
                          </p:cTn>
                        </p:par>
                        <p:par>
                          <p:cTn id="55" fill="hold">
                            <p:stCondLst>
                              <p:cond delay="2000"/>
                            </p:stCondLst>
                            <p:childTnLst>
                              <p:par>
                                <p:cTn id="56" presetID="5" presetClass="entr" presetSubtype="10" fill="hold" grpId="0" nodeType="afterEffect">
                                  <p:stCondLst>
                                    <p:cond delay="0"/>
                                  </p:stCondLst>
                                  <p:childTnLst>
                                    <p:set>
                                      <p:cBhvr>
                                        <p:cTn id="57" dur="1" fill="hold">
                                          <p:stCondLst>
                                            <p:cond delay="0"/>
                                          </p:stCondLst>
                                        </p:cTn>
                                        <p:tgtEl>
                                          <p:spTgt spid="34844"/>
                                        </p:tgtEl>
                                        <p:attrNameLst>
                                          <p:attrName>style.visibility</p:attrName>
                                        </p:attrNameLst>
                                      </p:cBhvr>
                                      <p:to>
                                        <p:strVal val="visible"/>
                                      </p:to>
                                    </p:set>
                                    <p:animEffect transition="in" filter="checkerboard(across)">
                                      <p:cBhvr>
                                        <p:cTn id="58" dur="5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P spid="34828" grpId="0" animBg="1"/>
      <p:bldP spid="34829" grpId="0" animBg="1"/>
      <p:bldP spid="34830" grpId="0" animBg="1"/>
      <p:bldP spid="34831" grpId="0" animBg="1"/>
      <p:bldP spid="34834" grpId="0" animBg="1"/>
      <p:bldP spid="34835" grpId="0"/>
      <p:bldP spid="34842" grpId="0" animBg="1"/>
      <p:bldP spid="34843" grpId="0" animBg="1"/>
      <p:bldP spid="34844" grpId="0"/>
      <p:bldP spid="348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accent1"/>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bg1">
                    <a:lumMod val="85000"/>
                  </a:schemeClr>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bg1">
                    <a:lumMod val="85000"/>
                  </a:schemeClr>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bg1">
                    <a:lumMod val="85000"/>
                  </a:schemeClr>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bg1">
                    <a:lumMod val="85000"/>
                  </a:schemeClr>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bg1">
                    <a:lumMod val="85000"/>
                  </a:schemeClr>
                </a:solidFill>
                <a:latin typeface="+mj-lt"/>
              </a:rPr>
              <a:t>The future: machine learning</a:t>
            </a:r>
          </a:p>
        </p:txBody>
      </p:sp>
    </p:spTree>
    <p:extLst>
      <p:ext uri="{BB962C8B-B14F-4D97-AF65-F5344CB8AC3E}">
        <p14:creationId xmlns:p14="http://schemas.microsoft.com/office/powerpoint/2010/main" val="69750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87450" y="2060228"/>
            <a:ext cx="6696075" cy="3529012"/>
            <a:chOff x="1187450" y="1772196"/>
            <a:chExt cx="6696075" cy="3529012"/>
          </a:xfrm>
        </p:grpSpPr>
        <p:pic>
          <p:nvPicPr>
            <p:cNvPr id="185347" name="Picture 3"/>
            <p:cNvPicPr>
              <a:picLocks noChangeAspect="1" noChangeArrowheads="1"/>
            </p:cNvPicPr>
            <p:nvPr/>
          </p:nvPicPr>
          <p:blipFill>
            <a:blip r:embed="rId3" cstate="print"/>
            <a:srcRect/>
            <a:stretch>
              <a:fillRect/>
            </a:stretch>
          </p:blipFill>
          <p:spPr bwMode="auto">
            <a:xfrm>
              <a:off x="1187450" y="1772196"/>
              <a:ext cx="6696075" cy="3529012"/>
            </a:xfrm>
            <a:prstGeom prst="rect">
              <a:avLst/>
            </a:prstGeom>
            <a:noFill/>
            <a:ln w="28575" algn="ctr">
              <a:noFill/>
              <a:miter lim="800000"/>
              <a:headEnd/>
              <a:tailEnd/>
            </a:ln>
          </p:spPr>
        </p:pic>
        <p:sp>
          <p:nvSpPr>
            <p:cNvPr id="2" name="Rectangle 1"/>
            <p:cNvSpPr/>
            <p:nvPr/>
          </p:nvSpPr>
          <p:spPr bwMode="auto">
            <a:xfrm>
              <a:off x="4992960" y="3302712"/>
              <a:ext cx="2736304" cy="30022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2000" b="0" i="0" u="none" strike="noStrike" cap="none" normalizeH="0" baseline="0">
                <a:ln>
                  <a:noFill/>
                </a:ln>
                <a:solidFill>
                  <a:schemeClr val="tx1"/>
                </a:solidFill>
                <a:effectLst/>
                <a:latin typeface="Tahoma" charset="0"/>
              </a:endParaRPr>
            </a:p>
          </p:txBody>
        </p:sp>
      </p:grpSp>
      <p:sp>
        <p:nvSpPr>
          <p:cNvPr id="185349" name="Text Box 5"/>
          <p:cNvSpPr txBox="1">
            <a:spLocks noChangeArrowheads="1"/>
          </p:cNvSpPr>
          <p:nvPr/>
        </p:nvSpPr>
        <p:spPr bwMode="auto">
          <a:xfrm>
            <a:off x="5500792" y="3154015"/>
            <a:ext cx="1720641" cy="402291"/>
          </a:xfrm>
          <a:prstGeom prst="rect">
            <a:avLst/>
          </a:prstGeom>
          <a:noFill/>
          <a:ln w="19050" algn="ctr">
            <a:noFill/>
            <a:miter lim="800000"/>
            <a:headEnd/>
            <a:tailEnd/>
          </a:ln>
        </p:spPr>
        <p:txBody>
          <a:bodyPr wrap="none" lIns="90000" tIns="46800" rIns="90000" bIns="46800">
            <a:spAutoFit/>
          </a:bodyPr>
          <a:lstStyle/>
          <a:p>
            <a:r>
              <a:rPr lang="en-GB" i="1" dirty="0">
                <a:solidFill>
                  <a:srgbClr val="00B0F0"/>
                </a:solidFill>
              </a:rPr>
              <a:t>sequence tag</a:t>
            </a:r>
          </a:p>
        </p:txBody>
      </p:sp>
      <p:sp>
        <p:nvSpPr>
          <p:cNvPr id="185350" name="Text Box 6"/>
          <p:cNvSpPr txBox="1">
            <a:spLocks noChangeArrowheads="1"/>
          </p:cNvSpPr>
          <p:nvPr/>
        </p:nvSpPr>
        <p:spPr bwMode="auto">
          <a:xfrm>
            <a:off x="855465" y="5693186"/>
            <a:ext cx="7604966" cy="400110"/>
          </a:xfrm>
          <a:prstGeom prst="rect">
            <a:avLst/>
          </a:prstGeom>
          <a:noFill/>
          <a:ln w="9525">
            <a:noFill/>
            <a:miter lim="800000"/>
            <a:headEnd/>
            <a:tailEnd/>
          </a:ln>
        </p:spPr>
        <p:txBody>
          <a:bodyPr wrap="none">
            <a:spAutoFit/>
          </a:bodyPr>
          <a:lstStyle/>
          <a:p>
            <a:r>
              <a:rPr lang="en-GB" dirty="0">
                <a:solidFill>
                  <a:srgbClr val="00B0F0"/>
                </a:solidFill>
              </a:rPr>
              <a:t>The concept of sequence tags was introduced by Mann and </a:t>
            </a:r>
            <a:r>
              <a:rPr lang="en-GB" dirty="0" err="1">
                <a:solidFill>
                  <a:srgbClr val="00B0F0"/>
                </a:solidFill>
              </a:rPr>
              <a:t>Wilm</a:t>
            </a:r>
            <a:endParaRPr lang="en-GB" dirty="0">
              <a:solidFill>
                <a:srgbClr val="00B0F0"/>
              </a:solidFill>
            </a:endParaRPr>
          </a:p>
        </p:txBody>
      </p:sp>
      <p:sp>
        <p:nvSpPr>
          <p:cNvPr id="185351" name="AutoShape 7"/>
          <p:cNvSpPr>
            <a:spLocks noChangeArrowheads="1"/>
          </p:cNvSpPr>
          <p:nvPr/>
        </p:nvSpPr>
        <p:spPr bwMode="auto">
          <a:xfrm>
            <a:off x="5026446" y="3554227"/>
            <a:ext cx="2736850" cy="360363"/>
          </a:xfrm>
          <a:prstGeom prst="roundRect">
            <a:avLst>
              <a:gd name="adj" fmla="val 16667"/>
            </a:avLst>
          </a:prstGeom>
          <a:solidFill>
            <a:srgbClr val="00B0F0">
              <a:alpha val="30196"/>
            </a:srgbClr>
          </a:solidFill>
          <a:ln w="28575">
            <a:solidFill>
              <a:srgbClr val="00B0F0"/>
            </a:solidFill>
            <a:round/>
            <a:headEnd/>
            <a:tailEnd/>
          </a:ln>
        </p:spPr>
        <p:txBody>
          <a:bodyPr wrap="none" anchor="ctr"/>
          <a:lstStyle/>
          <a:p>
            <a:r>
              <a:rPr lang="en-US" sz="1600" dirty="0">
                <a:solidFill>
                  <a:srgbClr val="00B0F0"/>
                </a:solidFill>
              </a:rPr>
              <a:t>1079.61 - SD[IL] - 303.20</a:t>
            </a:r>
          </a:p>
        </p:txBody>
      </p:sp>
      <p:sp>
        <p:nvSpPr>
          <p:cNvPr id="8" name="Title 7"/>
          <p:cNvSpPr>
            <a:spLocks noGrp="1"/>
          </p:cNvSpPr>
          <p:nvPr>
            <p:ph type="title"/>
          </p:nvPr>
        </p:nvSpPr>
        <p:spPr/>
        <p:txBody>
          <a:bodyPr>
            <a:normAutofit/>
          </a:bodyPr>
          <a:lstStyle/>
          <a:p>
            <a:r>
              <a:rPr lang="en-GB" i="1" dirty="0"/>
              <a:t>S</a:t>
            </a:r>
            <a:r>
              <a:rPr lang="en-GB" dirty="0"/>
              <a:t>equence tags are as old as SEQUEST,</a:t>
            </a:r>
            <a:br>
              <a:rPr lang="en-GB" dirty="0"/>
            </a:br>
            <a:r>
              <a:rPr lang="en-GB" dirty="0"/>
              <a:t>and still have a role to play today</a:t>
            </a:r>
            <a:endParaRPr lang="nl-BE" dirty="0"/>
          </a:p>
        </p:txBody>
      </p:sp>
      <p:sp>
        <p:nvSpPr>
          <p:cNvPr id="9" name="TextBox 8"/>
          <p:cNvSpPr txBox="1"/>
          <p:nvPr/>
        </p:nvSpPr>
        <p:spPr>
          <a:xfrm>
            <a:off x="634710" y="6525344"/>
            <a:ext cx="2966902" cy="338554"/>
          </a:xfrm>
          <a:prstGeom prst="rect">
            <a:avLst/>
          </a:prstGeom>
          <a:noFill/>
        </p:spPr>
        <p:txBody>
          <a:bodyPr wrap="none" rtlCol="0">
            <a:spAutoFit/>
          </a:bodyPr>
          <a:lstStyle/>
          <a:p>
            <a:pPr algn="l">
              <a:spcBef>
                <a:spcPct val="0"/>
              </a:spcBef>
            </a:pPr>
            <a:r>
              <a:rPr lang="nl-BE" sz="1600" dirty="0">
                <a:solidFill>
                  <a:schemeClr val="accent5"/>
                </a:solidFill>
                <a:latin typeface="Calibri"/>
                <a:ea typeface="Geneva" charset="-128"/>
              </a:rPr>
              <a:t>Mann, </a:t>
            </a:r>
            <a:r>
              <a:rPr lang="nl-BE" sz="1600" dirty="0" err="1">
                <a:solidFill>
                  <a:schemeClr val="accent5"/>
                </a:solidFill>
                <a:latin typeface="Calibri"/>
                <a:ea typeface="Geneva" charset="-128"/>
              </a:rPr>
              <a:t>Analytical</a:t>
            </a:r>
            <a:r>
              <a:rPr lang="nl-BE" sz="1600" dirty="0">
                <a:solidFill>
                  <a:schemeClr val="accent5"/>
                </a:solidFill>
                <a:latin typeface="Calibri"/>
                <a:ea typeface="Geneva" charset="-128"/>
              </a:rPr>
              <a:t> Chemistry, 1994</a:t>
            </a:r>
          </a:p>
        </p:txBody>
      </p:sp>
    </p:spTree>
    <p:extLst>
      <p:ext uri="{BB962C8B-B14F-4D97-AF65-F5344CB8AC3E}">
        <p14:creationId xmlns:p14="http://schemas.microsoft.com/office/powerpoint/2010/main" val="397551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accent1"/>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accent1"/>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accent1"/>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accent1"/>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accent1"/>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accent1"/>
                </a:solidFill>
                <a:latin typeface="+mj-lt"/>
              </a:rPr>
              <a:t>The future: machine learning</a:t>
            </a:r>
          </a:p>
        </p:txBody>
      </p:sp>
    </p:spTree>
    <p:extLst>
      <p:ext uri="{BB962C8B-B14F-4D97-AF65-F5344CB8AC3E}">
        <p14:creationId xmlns:p14="http://schemas.microsoft.com/office/powerpoint/2010/main" val="350207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683569" y="1977221"/>
            <a:ext cx="8424936" cy="3728649"/>
          </a:xfrm>
          <a:prstGeom prst="rect">
            <a:avLst/>
          </a:prstGeom>
          <a:noFill/>
          <a:ln w="9525">
            <a:noFill/>
            <a:miter lim="800000"/>
            <a:headEnd/>
            <a:tailEnd/>
          </a:ln>
        </p:spPr>
        <p:txBody>
          <a:bodyPr wrap="square">
            <a:spAutoFit/>
          </a:bodyPr>
          <a:lstStyle/>
          <a:p>
            <a:pPr algn="l">
              <a:lnSpc>
                <a:spcPct val="150000"/>
              </a:lnSpc>
              <a:spcBef>
                <a:spcPct val="0"/>
              </a:spcBef>
            </a:pPr>
            <a:r>
              <a:rPr lang="en-GB" sz="2000" dirty="0">
                <a:solidFill>
                  <a:schemeClr val="accent3"/>
                </a:solidFill>
                <a:latin typeface="Arial" charset="0"/>
                <a:ea typeface="Geneva" charset="-128"/>
              </a:rPr>
              <a:t>Tabb, </a:t>
            </a:r>
            <a:r>
              <a:rPr lang="en-GB" sz="2000" i="1" dirty="0">
                <a:solidFill>
                  <a:schemeClr val="accent3"/>
                </a:solidFill>
                <a:latin typeface="Arial" charset="0"/>
                <a:ea typeface="Geneva" charset="-128"/>
              </a:rPr>
              <a:t>Anal. Chem.</a:t>
            </a:r>
            <a:r>
              <a:rPr lang="en-GB" sz="2000" dirty="0">
                <a:solidFill>
                  <a:schemeClr val="accent3"/>
                </a:solidFill>
                <a:latin typeface="Arial" charset="0"/>
                <a:ea typeface="Geneva" charset="-128"/>
              </a:rPr>
              <a:t> 2003, Tabb, </a:t>
            </a:r>
            <a:r>
              <a:rPr lang="en-GB" sz="2000" i="1" dirty="0">
                <a:solidFill>
                  <a:schemeClr val="accent3"/>
                </a:solidFill>
                <a:latin typeface="Arial" charset="0"/>
                <a:ea typeface="Geneva" charset="-128"/>
              </a:rPr>
              <a:t>JPR</a:t>
            </a:r>
            <a:r>
              <a:rPr lang="en-GB" sz="2000" dirty="0">
                <a:solidFill>
                  <a:schemeClr val="accent3"/>
                </a:solidFill>
                <a:latin typeface="Arial" charset="0"/>
                <a:ea typeface="Geneva" charset="-128"/>
              </a:rPr>
              <a:t> 2008, </a:t>
            </a:r>
            <a:r>
              <a:rPr lang="en-GB" sz="2000" dirty="0" err="1">
                <a:solidFill>
                  <a:schemeClr val="accent3"/>
                </a:solidFill>
                <a:latin typeface="Arial" charset="0"/>
                <a:ea typeface="Geneva" charset="-128"/>
              </a:rPr>
              <a:t>Dasari</a:t>
            </a:r>
            <a:r>
              <a:rPr lang="en-GB" sz="2000" dirty="0">
                <a:solidFill>
                  <a:schemeClr val="accent3"/>
                </a:solidFill>
                <a:latin typeface="Arial" charset="0"/>
                <a:ea typeface="Geneva" charset="-128"/>
              </a:rPr>
              <a:t>, </a:t>
            </a:r>
            <a:r>
              <a:rPr lang="en-GB" sz="2000" i="1" dirty="0">
                <a:solidFill>
                  <a:schemeClr val="accent3"/>
                </a:solidFill>
                <a:latin typeface="Arial" charset="0"/>
                <a:ea typeface="Geneva" charset="-128"/>
              </a:rPr>
              <a:t>JPR</a:t>
            </a:r>
            <a:r>
              <a:rPr lang="en-GB" sz="2000" dirty="0">
                <a:solidFill>
                  <a:schemeClr val="accent3"/>
                </a:solidFill>
                <a:latin typeface="Arial" charset="0"/>
                <a:ea typeface="Geneva" charset="-128"/>
              </a:rPr>
              <a:t> 2010</a:t>
            </a:r>
          </a:p>
          <a:p>
            <a:pPr algn="l">
              <a:lnSpc>
                <a:spcPct val="150000"/>
              </a:lnSpc>
              <a:spcBef>
                <a:spcPct val="0"/>
              </a:spcBef>
            </a:pPr>
            <a:r>
              <a:rPr lang="en-GB" sz="2000" dirty="0">
                <a:solidFill>
                  <a:schemeClr val="accent1"/>
                </a:solidFill>
                <a:latin typeface="Arial" charset="0"/>
                <a:ea typeface="Geneva" charset="-128"/>
              </a:rPr>
              <a:t>Recent implementations of the sequence tag approach</a:t>
            </a:r>
          </a:p>
          <a:p>
            <a:pPr algn="l">
              <a:lnSpc>
                <a:spcPct val="150000"/>
              </a:lnSpc>
              <a:spcBef>
                <a:spcPct val="0"/>
              </a:spcBef>
            </a:pPr>
            <a:r>
              <a:rPr lang="en-GB" sz="2000" dirty="0">
                <a:solidFill>
                  <a:schemeClr val="accent3"/>
                </a:solidFill>
                <a:latin typeface="Arial" charset="0"/>
                <a:ea typeface="Geneva" charset="-128"/>
              </a:rPr>
              <a:t>Refine hits by peak mapping in a second stage to resolve ambiguities</a:t>
            </a:r>
          </a:p>
          <a:p>
            <a:pPr algn="l">
              <a:lnSpc>
                <a:spcPct val="150000"/>
              </a:lnSpc>
              <a:spcBef>
                <a:spcPct val="0"/>
              </a:spcBef>
            </a:pPr>
            <a:r>
              <a:rPr lang="en-GB" sz="2000" dirty="0">
                <a:solidFill>
                  <a:schemeClr val="accent1"/>
                </a:solidFill>
                <a:latin typeface="Arial" charset="0"/>
                <a:ea typeface="Geneva" charset="-128"/>
              </a:rPr>
              <a:t>Rely on a empirical fragmentation model</a:t>
            </a:r>
          </a:p>
          <a:p>
            <a:pPr algn="l">
              <a:lnSpc>
                <a:spcPct val="150000"/>
              </a:lnSpc>
              <a:spcBef>
                <a:spcPct val="0"/>
              </a:spcBef>
            </a:pPr>
            <a:r>
              <a:rPr lang="en-GB" sz="2000" dirty="0">
                <a:solidFill>
                  <a:schemeClr val="accent3"/>
                </a:solidFill>
                <a:latin typeface="Arial" charset="0"/>
                <a:ea typeface="Geneva" charset="-128"/>
              </a:rPr>
              <a:t>Published core algorithms, </a:t>
            </a:r>
            <a:r>
              <a:rPr lang="en-GB" sz="2000" dirty="0" err="1">
                <a:solidFill>
                  <a:schemeClr val="accent3"/>
                </a:solidFill>
                <a:latin typeface="Arial" charset="0"/>
                <a:ea typeface="Geneva" charset="-128"/>
              </a:rPr>
              <a:t>DirecTag</a:t>
            </a:r>
            <a:r>
              <a:rPr lang="en-GB" sz="2000" dirty="0">
                <a:solidFill>
                  <a:schemeClr val="accent3"/>
                </a:solidFill>
                <a:latin typeface="Arial" charset="0"/>
                <a:ea typeface="Geneva" charset="-128"/>
              </a:rPr>
              <a:t> and </a:t>
            </a:r>
            <a:r>
              <a:rPr lang="en-GB" sz="2000" dirty="0" err="1">
                <a:solidFill>
                  <a:schemeClr val="accent3"/>
                </a:solidFill>
                <a:latin typeface="Arial" charset="0"/>
                <a:ea typeface="Geneva" charset="-128"/>
              </a:rPr>
              <a:t>TagRecon</a:t>
            </a:r>
            <a:r>
              <a:rPr lang="en-GB" sz="2000" dirty="0">
                <a:solidFill>
                  <a:schemeClr val="accent3"/>
                </a:solidFill>
                <a:latin typeface="Arial" charset="0"/>
                <a:ea typeface="Geneva" charset="-128"/>
              </a:rPr>
              <a:t> freely available</a:t>
            </a:r>
          </a:p>
          <a:p>
            <a:pPr algn="l">
              <a:lnSpc>
                <a:spcPct val="150000"/>
              </a:lnSpc>
              <a:spcBef>
                <a:spcPct val="0"/>
              </a:spcBef>
            </a:pPr>
            <a:r>
              <a:rPr lang="nl-BE" sz="2000" dirty="0">
                <a:solidFill>
                  <a:schemeClr val="accent1"/>
                </a:solidFill>
                <a:latin typeface="Arial" charset="0"/>
                <a:ea typeface="Geneva" charset="-128"/>
              </a:rPr>
              <a:t>GutenTag/DirecTag extracts tags, TagRecon matches tags to database</a:t>
            </a:r>
            <a:endParaRPr lang="en-GB" sz="2000" dirty="0">
              <a:solidFill>
                <a:schemeClr val="accent1"/>
              </a:solidFill>
              <a:latin typeface="Arial" charset="0"/>
              <a:ea typeface="Geneva" charset="-128"/>
            </a:endParaRPr>
          </a:p>
          <a:p>
            <a:pPr algn="l">
              <a:lnSpc>
                <a:spcPct val="150000"/>
              </a:lnSpc>
              <a:spcBef>
                <a:spcPct val="0"/>
              </a:spcBef>
            </a:pPr>
            <a:r>
              <a:rPr lang="en-GB" sz="2000" dirty="0">
                <a:solidFill>
                  <a:schemeClr val="accent3"/>
                </a:solidFill>
                <a:latin typeface="Arial" charset="0"/>
                <a:ea typeface="Geneva" charset="-128"/>
              </a:rPr>
              <a:t>Very useful to retrieve unexpected peptides (modifications, variations)</a:t>
            </a:r>
          </a:p>
          <a:p>
            <a:pPr algn="l">
              <a:lnSpc>
                <a:spcPct val="150000"/>
              </a:lnSpc>
              <a:spcBef>
                <a:spcPct val="0"/>
              </a:spcBef>
            </a:pPr>
            <a:r>
              <a:rPr lang="en-GB" sz="2000" dirty="0">
                <a:solidFill>
                  <a:schemeClr val="accent1"/>
                </a:solidFill>
                <a:latin typeface="Arial" charset="0"/>
                <a:ea typeface="Geneva" charset="-128"/>
              </a:rPr>
              <a:t>Entire workflows exist (e.g., combination with </a:t>
            </a:r>
            <a:r>
              <a:rPr lang="en-GB" sz="2000" dirty="0" err="1">
                <a:solidFill>
                  <a:schemeClr val="accent1"/>
                </a:solidFill>
                <a:latin typeface="Arial" charset="0"/>
                <a:ea typeface="Geneva" charset="-128"/>
              </a:rPr>
              <a:t>IDPicker</a:t>
            </a:r>
            <a:r>
              <a:rPr lang="en-GB" sz="2000" dirty="0">
                <a:solidFill>
                  <a:schemeClr val="accent1"/>
                </a:solidFill>
                <a:latin typeface="Arial" charset="0"/>
                <a:ea typeface="Geneva" charset="-128"/>
              </a:rPr>
              <a:t>)</a:t>
            </a:r>
          </a:p>
        </p:txBody>
      </p:sp>
      <p:sp>
        <p:nvSpPr>
          <p:cNvPr id="4" name="Title 3"/>
          <p:cNvSpPr>
            <a:spLocks noGrp="1"/>
          </p:cNvSpPr>
          <p:nvPr>
            <p:ph type="title"/>
          </p:nvPr>
        </p:nvSpPr>
        <p:spPr/>
        <p:txBody>
          <a:bodyPr/>
          <a:lstStyle/>
          <a:p>
            <a:r>
              <a:rPr lang="en-GB" i="1" dirty="0" err="1"/>
              <a:t>GutenTag</a:t>
            </a:r>
            <a:r>
              <a:rPr lang="en-GB" i="1" dirty="0"/>
              <a:t>, </a:t>
            </a:r>
            <a:r>
              <a:rPr lang="en-GB" i="1" dirty="0" err="1"/>
              <a:t>DirecTag</a:t>
            </a:r>
            <a:r>
              <a:rPr lang="en-GB" i="1" dirty="0"/>
              <a:t>, </a:t>
            </a:r>
            <a:r>
              <a:rPr lang="en-GB" i="1" dirty="0" err="1"/>
              <a:t>TagRecon</a:t>
            </a:r>
            <a:endParaRPr lang="nl-BE" dirty="0"/>
          </a:p>
        </p:txBody>
      </p:sp>
    </p:spTree>
    <p:extLst>
      <p:ext uri="{BB962C8B-B14F-4D97-AF65-F5344CB8AC3E}">
        <p14:creationId xmlns:p14="http://schemas.microsoft.com/office/powerpoint/2010/main" val="246220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p:cNvPicPr>
            <a:picLocks noChangeAspect="1" noChangeArrowheads="1"/>
          </p:cNvPicPr>
          <p:nvPr/>
        </p:nvPicPr>
        <p:blipFill>
          <a:blip r:embed="rId3" cstate="print"/>
          <a:srcRect/>
          <a:stretch>
            <a:fillRect/>
          </a:stretch>
        </p:blipFill>
        <p:spPr bwMode="auto">
          <a:xfrm>
            <a:off x="828998" y="2250901"/>
            <a:ext cx="3382962" cy="3038475"/>
          </a:xfrm>
          <a:prstGeom prst="rect">
            <a:avLst/>
          </a:prstGeom>
          <a:noFill/>
          <a:ln w="28575">
            <a:noFill/>
            <a:miter lim="800000"/>
            <a:headEnd/>
            <a:tailEnd/>
          </a:ln>
        </p:spPr>
      </p:pic>
      <p:pic>
        <p:nvPicPr>
          <p:cNvPr id="187397" name="Picture 5"/>
          <p:cNvPicPr>
            <a:picLocks noChangeAspect="1" noChangeArrowheads="1"/>
          </p:cNvPicPr>
          <p:nvPr/>
        </p:nvPicPr>
        <p:blipFill>
          <a:blip r:embed="rId4" cstate="print"/>
          <a:srcRect/>
          <a:stretch>
            <a:fillRect/>
          </a:stretch>
        </p:blipFill>
        <p:spPr bwMode="auto">
          <a:xfrm>
            <a:off x="5292725" y="1314276"/>
            <a:ext cx="3268663" cy="2085975"/>
          </a:xfrm>
          <a:prstGeom prst="rect">
            <a:avLst/>
          </a:prstGeom>
          <a:noFill/>
          <a:ln w="28575">
            <a:noFill/>
            <a:miter lim="800000"/>
            <a:headEnd/>
            <a:tailEnd/>
          </a:ln>
        </p:spPr>
      </p:pic>
      <p:pic>
        <p:nvPicPr>
          <p:cNvPr id="187398" name="Picture 6"/>
          <p:cNvPicPr>
            <a:picLocks noChangeAspect="1" noChangeArrowheads="1"/>
          </p:cNvPicPr>
          <p:nvPr/>
        </p:nvPicPr>
        <p:blipFill>
          <a:blip r:embed="rId5" cstate="print"/>
          <a:srcRect/>
          <a:stretch>
            <a:fillRect/>
          </a:stretch>
        </p:blipFill>
        <p:spPr bwMode="auto">
          <a:xfrm>
            <a:off x="5292725" y="4267026"/>
            <a:ext cx="3311525" cy="2095500"/>
          </a:xfrm>
          <a:prstGeom prst="rect">
            <a:avLst/>
          </a:prstGeom>
          <a:noFill/>
          <a:ln w="28575">
            <a:noFill/>
            <a:miter lim="800000"/>
            <a:headEnd/>
            <a:tailEnd/>
          </a:ln>
        </p:spPr>
      </p:pic>
      <p:sp>
        <p:nvSpPr>
          <p:cNvPr id="187399" name="Line 7"/>
          <p:cNvSpPr>
            <a:spLocks noChangeShapeType="1"/>
          </p:cNvSpPr>
          <p:nvPr/>
        </p:nvSpPr>
        <p:spPr bwMode="auto">
          <a:xfrm flipV="1">
            <a:off x="3635897" y="2466801"/>
            <a:ext cx="1583804" cy="458143"/>
          </a:xfrm>
          <a:prstGeom prst="line">
            <a:avLst/>
          </a:prstGeom>
          <a:noFill/>
          <a:ln w="28575">
            <a:solidFill>
              <a:schemeClr val="tx1"/>
            </a:solidFill>
            <a:round/>
            <a:headEnd/>
            <a:tailEnd type="triangle" w="med" len="med"/>
          </a:ln>
        </p:spPr>
        <p:txBody>
          <a:bodyPr/>
          <a:lstStyle/>
          <a:p>
            <a:pPr>
              <a:spcBef>
                <a:spcPct val="0"/>
              </a:spcBef>
            </a:pPr>
            <a:endParaRPr lang="nl-BE" sz="2000">
              <a:solidFill>
                <a:srgbClr val="003366"/>
              </a:solidFill>
              <a:latin typeface="Arial" charset="0"/>
              <a:ea typeface="Geneva" charset="-128"/>
            </a:endParaRPr>
          </a:p>
        </p:txBody>
      </p:sp>
      <p:sp>
        <p:nvSpPr>
          <p:cNvPr id="187400" name="Line 8"/>
          <p:cNvSpPr>
            <a:spLocks noChangeShapeType="1"/>
          </p:cNvSpPr>
          <p:nvPr/>
        </p:nvSpPr>
        <p:spPr bwMode="auto">
          <a:xfrm>
            <a:off x="4284984" y="4941167"/>
            <a:ext cx="934717" cy="504055"/>
          </a:xfrm>
          <a:prstGeom prst="line">
            <a:avLst/>
          </a:prstGeom>
          <a:noFill/>
          <a:ln w="28575">
            <a:solidFill>
              <a:schemeClr val="tx1"/>
            </a:solidFill>
            <a:round/>
            <a:headEnd/>
            <a:tailEnd type="triangle" w="med" len="med"/>
          </a:ln>
        </p:spPr>
        <p:txBody>
          <a:bodyPr/>
          <a:lstStyle/>
          <a:p>
            <a:pPr>
              <a:spcBef>
                <a:spcPct val="0"/>
              </a:spcBef>
            </a:pPr>
            <a:endParaRPr lang="nl-BE" sz="2000">
              <a:solidFill>
                <a:srgbClr val="003366"/>
              </a:solidFill>
              <a:latin typeface="Arial" charset="0"/>
              <a:ea typeface="Geneva" charset="-128"/>
            </a:endParaRPr>
          </a:p>
        </p:txBody>
      </p:sp>
      <p:sp>
        <p:nvSpPr>
          <p:cNvPr id="9" name="Title 8"/>
          <p:cNvSpPr>
            <a:spLocks noGrp="1"/>
          </p:cNvSpPr>
          <p:nvPr>
            <p:ph type="title"/>
          </p:nvPr>
        </p:nvSpPr>
        <p:spPr>
          <a:xfrm>
            <a:off x="457200" y="145038"/>
            <a:ext cx="8065339" cy="1143000"/>
          </a:xfrm>
        </p:spPr>
        <p:txBody>
          <a:bodyPr>
            <a:normAutofit/>
          </a:bodyPr>
          <a:lstStyle/>
          <a:p>
            <a:r>
              <a:rPr lang="en-GB" dirty="0" err="1"/>
              <a:t>GutenTag</a:t>
            </a:r>
            <a:r>
              <a:rPr lang="en-GB" dirty="0"/>
              <a:t>: two stage, hybrid tag searching</a:t>
            </a:r>
            <a:endParaRPr lang="nl-BE" dirty="0"/>
          </a:p>
        </p:txBody>
      </p:sp>
      <p:sp>
        <p:nvSpPr>
          <p:cNvPr id="10" name="TextBox 9"/>
          <p:cNvSpPr txBox="1"/>
          <p:nvPr/>
        </p:nvSpPr>
        <p:spPr>
          <a:xfrm>
            <a:off x="634710" y="6525344"/>
            <a:ext cx="2875531" cy="338554"/>
          </a:xfrm>
          <a:prstGeom prst="rect">
            <a:avLst/>
          </a:prstGeom>
          <a:noFill/>
        </p:spPr>
        <p:txBody>
          <a:bodyPr wrap="none" rtlCol="0">
            <a:spAutoFit/>
          </a:bodyPr>
          <a:lstStyle/>
          <a:p>
            <a:pPr algn="l"/>
            <a:r>
              <a:rPr lang="nl-BE" sz="1600" dirty="0" err="1">
                <a:solidFill>
                  <a:schemeClr val="accent5"/>
                </a:solidFill>
                <a:latin typeface="+mj-lt"/>
              </a:rPr>
              <a:t>Tabb</a:t>
            </a:r>
            <a:r>
              <a:rPr lang="nl-BE" sz="1600" dirty="0">
                <a:solidFill>
                  <a:schemeClr val="accent5"/>
                </a:solidFill>
                <a:latin typeface="+mj-lt"/>
              </a:rPr>
              <a:t>, </a:t>
            </a:r>
            <a:r>
              <a:rPr lang="nl-BE" sz="1600" dirty="0" err="1">
                <a:solidFill>
                  <a:schemeClr val="accent5"/>
                </a:solidFill>
                <a:latin typeface="+mj-lt"/>
              </a:rPr>
              <a:t>Analytical</a:t>
            </a:r>
            <a:r>
              <a:rPr lang="nl-BE" sz="1600" dirty="0">
                <a:solidFill>
                  <a:schemeClr val="accent5"/>
                </a:solidFill>
                <a:latin typeface="+mj-lt"/>
              </a:rPr>
              <a:t> Chemistry, 2003</a:t>
            </a:r>
          </a:p>
        </p:txBody>
      </p:sp>
      <p:sp>
        <p:nvSpPr>
          <p:cNvPr id="11" name="Line 7"/>
          <p:cNvSpPr>
            <a:spLocks noChangeShapeType="1"/>
          </p:cNvSpPr>
          <p:nvPr/>
        </p:nvSpPr>
        <p:spPr bwMode="auto">
          <a:xfrm flipV="1">
            <a:off x="4284984" y="3400250"/>
            <a:ext cx="1871191" cy="1180877"/>
          </a:xfrm>
          <a:prstGeom prst="line">
            <a:avLst/>
          </a:prstGeom>
          <a:noFill/>
          <a:ln w="28575">
            <a:solidFill>
              <a:schemeClr val="tx1"/>
            </a:solidFill>
            <a:round/>
            <a:headEnd type="triangle" w="med" len="med"/>
            <a:tailEnd type="none" w="med" len="med"/>
          </a:ln>
        </p:spPr>
        <p:txBody>
          <a:bodyPr/>
          <a:lstStyle/>
          <a:p>
            <a:pPr>
              <a:spcBef>
                <a:spcPct val="0"/>
              </a:spcBef>
            </a:pPr>
            <a:endParaRPr lang="nl-BE" sz="2000">
              <a:solidFill>
                <a:srgbClr val="003366"/>
              </a:solidFill>
              <a:latin typeface="Arial" charset="0"/>
              <a:ea typeface="Geneva" charset="-128"/>
            </a:endParaRPr>
          </a:p>
        </p:txBody>
      </p:sp>
    </p:spTree>
    <p:extLst>
      <p:ext uri="{BB962C8B-B14F-4D97-AF65-F5344CB8AC3E}">
        <p14:creationId xmlns:p14="http://schemas.microsoft.com/office/powerpoint/2010/main" val="125353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7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87399"/>
                                        </p:tgtEl>
                                        <p:attrNameLst>
                                          <p:attrName>style.visibility</p:attrName>
                                        </p:attrNameLst>
                                      </p:cBhvr>
                                      <p:to>
                                        <p:strVal val="visible"/>
                                      </p:to>
                                    </p:set>
                                    <p:animEffect transition="in" filter="wipe(left)">
                                      <p:cBhvr>
                                        <p:cTn id="11" dur="500"/>
                                        <p:tgtEl>
                                          <p:spTgt spid="18739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87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7400"/>
                                        </p:tgtEl>
                                        <p:attrNameLst>
                                          <p:attrName>style.visibility</p:attrName>
                                        </p:attrNameLst>
                                      </p:cBhvr>
                                      <p:to>
                                        <p:strVal val="visible"/>
                                      </p:to>
                                    </p:set>
                                    <p:animEffect transition="in" filter="wipe(up)">
                                      <p:cBhvr>
                                        <p:cTn id="24" dur="500"/>
                                        <p:tgtEl>
                                          <p:spTgt spid="187400"/>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87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animBg="1"/>
      <p:bldP spid="18740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3"/>
          <p:cNvPicPr>
            <a:picLocks noChangeAspect="1" noChangeArrowheads="1"/>
          </p:cNvPicPr>
          <p:nvPr/>
        </p:nvPicPr>
        <p:blipFill>
          <a:blip r:embed="rId3" cstate="print"/>
          <a:srcRect l="320" t="1268" r="320" b="1268"/>
          <a:stretch>
            <a:fillRect/>
          </a:stretch>
        </p:blipFill>
        <p:spPr bwMode="auto">
          <a:xfrm>
            <a:off x="639549" y="2060832"/>
            <a:ext cx="8065628" cy="1998150"/>
          </a:xfrm>
          <a:prstGeom prst="rect">
            <a:avLst/>
          </a:prstGeom>
          <a:noFill/>
          <a:ln w="28575" algn="ctr">
            <a:noFill/>
            <a:miter lim="800000"/>
            <a:headEnd/>
            <a:tailEnd/>
          </a:ln>
        </p:spPr>
      </p:pic>
      <p:sp>
        <p:nvSpPr>
          <p:cNvPr id="188420" name="Text Box 4"/>
          <p:cNvSpPr txBox="1">
            <a:spLocks noChangeArrowheads="1"/>
          </p:cNvSpPr>
          <p:nvPr/>
        </p:nvSpPr>
        <p:spPr bwMode="auto">
          <a:xfrm>
            <a:off x="2050342" y="4066179"/>
            <a:ext cx="5244041" cy="586957"/>
          </a:xfrm>
          <a:prstGeom prst="rect">
            <a:avLst/>
          </a:prstGeom>
          <a:noFill/>
          <a:ln w="19050" algn="ctr">
            <a:noFill/>
            <a:miter lim="800000"/>
            <a:headEnd/>
            <a:tailEnd/>
          </a:ln>
        </p:spPr>
        <p:txBody>
          <a:bodyPr wrap="none" lIns="90000" tIns="46800" rIns="90000" bIns="46800">
            <a:spAutoFit/>
          </a:bodyPr>
          <a:lstStyle/>
          <a:p>
            <a:r>
              <a:rPr lang="en-GB" sz="1600" i="1" dirty="0"/>
              <a:t>Example of a manual de novo of an MS/MS spectrum</a:t>
            </a:r>
          </a:p>
          <a:p>
            <a:r>
              <a:rPr lang="en-GB" sz="1600" b="1" i="1" dirty="0">
                <a:solidFill>
                  <a:srgbClr val="00B0F0"/>
                </a:solidFill>
              </a:rPr>
              <a:t>No more database necessary to extract a sequence!</a:t>
            </a:r>
          </a:p>
        </p:txBody>
      </p:sp>
      <p:sp>
        <p:nvSpPr>
          <p:cNvPr id="188421" name="Rectangle 5"/>
          <p:cNvSpPr>
            <a:spLocks noChangeArrowheads="1"/>
          </p:cNvSpPr>
          <p:nvPr/>
        </p:nvSpPr>
        <p:spPr bwMode="auto">
          <a:xfrm>
            <a:off x="2369737" y="4765871"/>
            <a:ext cx="1439863" cy="2064284"/>
          </a:xfrm>
          <a:prstGeom prst="rect">
            <a:avLst/>
          </a:prstGeom>
          <a:solidFill>
            <a:srgbClr val="FFFFFF"/>
          </a:solidFill>
          <a:ln w="28575" algn="ctr">
            <a:noFill/>
            <a:miter lim="800000"/>
            <a:headEnd/>
            <a:tailEnd/>
          </a:ln>
        </p:spPr>
        <p:txBody>
          <a:bodyPr lIns="90000" tIns="46800" rIns="90000" bIns="46800">
            <a:spAutoFit/>
          </a:bodyPr>
          <a:lstStyle/>
          <a:p>
            <a:r>
              <a:rPr lang="en-GB" sz="1600" b="1" i="1" u="sng" dirty="0">
                <a:solidFill>
                  <a:schemeClr val="accent5"/>
                </a:solidFill>
              </a:rPr>
              <a:t>Algorithms</a:t>
            </a:r>
          </a:p>
          <a:p>
            <a:endParaRPr lang="en-GB" sz="1600" b="1" i="1" u="sng" dirty="0">
              <a:solidFill>
                <a:schemeClr val="accent5"/>
              </a:solidFill>
            </a:endParaRPr>
          </a:p>
          <a:p>
            <a:r>
              <a:rPr lang="en-GB" sz="1600" b="1" dirty="0">
                <a:solidFill>
                  <a:schemeClr val="accent5"/>
                </a:solidFill>
              </a:rPr>
              <a:t>Lutefisk</a:t>
            </a:r>
          </a:p>
          <a:p>
            <a:r>
              <a:rPr lang="en-GB" sz="1600" b="1" dirty="0" err="1">
                <a:solidFill>
                  <a:schemeClr val="accent5"/>
                </a:solidFill>
              </a:rPr>
              <a:t>Sherenga</a:t>
            </a:r>
            <a:endParaRPr lang="en-GB" sz="1600" b="1" dirty="0">
              <a:solidFill>
                <a:schemeClr val="accent5"/>
              </a:solidFill>
            </a:endParaRPr>
          </a:p>
          <a:p>
            <a:r>
              <a:rPr lang="en-GB" sz="1600" b="1" dirty="0">
                <a:solidFill>
                  <a:schemeClr val="accent5"/>
                </a:solidFill>
              </a:rPr>
              <a:t>PEAKS</a:t>
            </a:r>
          </a:p>
          <a:p>
            <a:r>
              <a:rPr lang="en-GB" sz="1600" b="1" dirty="0" err="1">
                <a:solidFill>
                  <a:schemeClr val="accent5"/>
                </a:solidFill>
              </a:rPr>
              <a:t>PepNovo</a:t>
            </a:r>
            <a:endParaRPr lang="en-GB" sz="1600" b="1" dirty="0">
              <a:solidFill>
                <a:schemeClr val="accent5"/>
              </a:solidFill>
            </a:endParaRPr>
          </a:p>
          <a:p>
            <a:r>
              <a:rPr lang="en-GB" sz="1600" b="1" dirty="0" err="1">
                <a:solidFill>
                  <a:schemeClr val="accent3"/>
                </a:solidFill>
              </a:rPr>
              <a:t>RapidNovor</a:t>
            </a:r>
            <a:endParaRPr lang="en-GB" sz="1600" b="1" dirty="0">
              <a:solidFill>
                <a:schemeClr val="accent3"/>
              </a:solidFill>
            </a:endParaRPr>
          </a:p>
          <a:p>
            <a:r>
              <a:rPr lang="en-GB" sz="1600" b="1" dirty="0">
                <a:solidFill>
                  <a:schemeClr val="accent5"/>
                </a:solidFill>
              </a:rPr>
              <a:t>…</a:t>
            </a:r>
          </a:p>
        </p:txBody>
      </p:sp>
      <p:sp>
        <p:nvSpPr>
          <p:cNvPr id="188422" name="Rectangle 6"/>
          <p:cNvSpPr>
            <a:spLocks noChangeArrowheads="1"/>
          </p:cNvSpPr>
          <p:nvPr/>
        </p:nvSpPr>
        <p:spPr bwMode="auto">
          <a:xfrm>
            <a:off x="3521568" y="4767459"/>
            <a:ext cx="3527425" cy="2064284"/>
          </a:xfrm>
          <a:prstGeom prst="rect">
            <a:avLst/>
          </a:prstGeom>
          <a:solidFill>
            <a:srgbClr val="FFFFFF"/>
          </a:solidFill>
          <a:ln w="28575" algn="ctr">
            <a:noFill/>
            <a:miter lim="800000"/>
            <a:headEnd/>
            <a:tailEnd/>
          </a:ln>
        </p:spPr>
        <p:txBody>
          <a:bodyPr lIns="90000" tIns="46800" rIns="90000" bIns="46800">
            <a:spAutoFit/>
          </a:bodyPr>
          <a:lstStyle/>
          <a:p>
            <a:r>
              <a:rPr lang="en-GB" sz="1600" b="1" i="1" u="sng" dirty="0">
                <a:solidFill>
                  <a:schemeClr val="accent5"/>
                </a:solidFill>
              </a:rPr>
              <a:t>References</a:t>
            </a:r>
          </a:p>
          <a:p>
            <a:endParaRPr lang="en-GB" sz="1600" b="1" i="1" u="sng" dirty="0">
              <a:solidFill>
                <a:schemeClr val="accent5"/>
              </a:solidFill>
            </a:endParaRPr>
          </a:p>
          <a:p>
            <a:r>
              <a:rPr lang="en-GB" sz="1600" b="1" dirty="0" err="1">
                <a:solidFill>
                  <a:schemeClr val="accent5"/>
                </a:solidFill>
              </a:rPr>
              <a:t>Dancik</a:t>
            </a:r>
            <a:r>
              <a:rPr lang="en-GB" sz="1600" b="1" dirty="0">
                <a:solidFill>
                  <a:schemeClr val="accent5"/>
                </a:solidFill>
              </a:rPr>
              <a:t> 1999, Taylor 2000</a:t>
            </a:r>
          </a:p>
          <a:p>
            <a:r>
              <a:rPr lang="en-GB" sz="1600" b="1" dirty="0">
                <a:solidFill>
                  <a:schemeClr val="accent5"/>
                </a:solidFill>
              </a:rPr>
              <a:t>Fernandez-de-</a:t>
            </a:r>
            <a:r>
              <a:rPr lang="en-GB" sz="1600" b="1" dirty="0" err="1">
                <a:solidFill>
                  <a:schemeClr val="accent5"/>
                </a:solidFill>
              </a:rPr>
              <a:t>Cossio</a:t>
            </a:r>
            <a:r>
              <a:rPr lang="en-GB" sz="1600" b="1" dirty="0">
                <a:solidFill>
                  <a:schemeClr val="accent5"/>
                </a:solidFill>
              </a:rPr>
              <a:t> 2000</a:t>
            </a:r>
          </a:p>
          <a:p>
            <a:r>
              <a:rPr lang="en-GB" sz="1600" b="1" dirty="0">
                <a:solidFill>
                  <a:schemeClr val="accent5"/>
                </a:solidFill>
              </a:rPr>
              <a:t>Ma 2003, Zhang 2004</a:t>
            </a:r>
          </a:p>
          <a:p>
            <a:r>
              <a:rPr lang="en-GB" sz="1600" b="1" dirty="0">
                <a:solidFill>
                  <a:schemeClr val="accent5"/>
                </a:solidFill>
              </a:rPr>
              <a:t>Frank 2005, Grossmann 2005</a:t>
            </a:r>
          </a:p>
          <a:p>
            <a:r>
              <a:rPr lang="en-GB" sz="1600" b="1" dirty="0">
                <a:solidFill>
                  <a:schemeClr val="accent3"/>
                </a:solidFill>
              </a:rPr>
              <a:t>Ma 2015</a:t>
            </a:r>
          </a:p>
          <a:p>
            <a:r>
              <a:rPr lang="en-GB" sz="1600" b="1" dirty="0">
                <a:solidFill>
                  <a:schemeClr val="accent5"/>
                </a:solidFill>
              </a:rPr>
              <a:t>…</a:t>
            </a:r>
          </a:p>
        </p:txBody>
      </p:sp>
      <p:sp>
        <p:nvSpPr>
          <p:cNvPr id="7" name="Title 6"/>
          <p:cNvSpPr>
            <a:spLocks noGrp="1"/>
          </p:cNvSpPr>
          <p:nvPr>
            <p:ph type="title"/>
          </p:nvPr>
        </p:nvSpPr>
        <p:spPr/>
        <p:txBody>
          <a:bodyPr>
            <a:normAutofit/>
          </a:bodyPr>
          <a:lstStyle/>
          <a:p>
            <a:r>
              <a:rPr lang="en-GB" i="1" dirty="0"/>
              <a:t>De novo </a:t>
            </a:r>
            <a:r>
              <a:rPr lang="en-GB" dirty="0"/>
              <a:t>sequencing tries to read the entire peptide sequence from the spectrum</a:t>
            </a:r>
            <a:endParaRPr lang="en-GB" sz="2200" dirty="0"/>
          </a:p>
        </p:txBody>
      </p:sp>
    </p:spTree>
    <p:extLst>
      <p:ext uri="{BB962C8B-B14F-4D97-AF65-F5344CB8AC3E}">
        <p14:creationId xmlns:p14="http://schemas.microsoft.com/office/powerpoint/2010/main" val="42424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bg1">
                    <a:lumMod val="85000"/>
                  </a:schemeClr>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accent1"/>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bg1">
                    <a:lumMod val="85000"/>
                  </a:schemeClr>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bg1">
                    <a:lumMod val="85000"/>
                  </a:schemeClr>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bg1">
                    <a:lumMod val="85000"/>
                  </a:schemeClr>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bg1">
                    <a:lumMod val="85000"/>
                  </a:schemeClr>
                </a:solidFill>
                <a:latin typeface="+mj-lt"/>
              </a:rPr>
              <a:t>The future: machine learning</a:t>
            </a:r>
          </a:p>
        </p:txBody>
      </p:sp>
    </p:spTree>
    <p:extLst>
      <p:ext uri="{BB962C8B-B14F-4D97-AF65-F5344CB8AC3E}">
        <p14:creationId xmlns:p14="http://schemas.microsoft.com/office/powerpoint/2010/main" val="162895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All hits, good and bad together,</a:t>
            </a:r>
            <a:br>
              <a:rPr lang="en-GB" dirty="0"/>
            </a:br>
            <a:r>
              <a:rPr lang="en-GB" dirty="0"/>
              <a:t>form a distribution of scores</a:t>
            </a:r>
          </a:p>
        </p:txBody>
      </p:sp>
      <p:pic>
        <p:nvPicPr>
          <p:cNvPr id="6" name="Picture 5"/>
          <p:cNvPicPr>
            <a:picLocks noChangeAspect="1"/>
          </p:cNvPicPr>
          <p:nvPr/>
        </p:nvPicPr>
        <p:blipFill rotWithShape="1">
          <a:blip r:embed="rId3"/>
          <a:srcRect r="24210"/>
          <a:stretch/>
        </p:blipFill>
        <p:spPr>
          <a:xfrm>
            <a:off x="1403648" y="1700808"/>
            <a:ext cx="6120680" cy="4908386"/>
          </a:xfrm>
          <a:prstGeom prst="rect">
            <a:avLst/>
          </a:prstGeom>
        </p:spPr>
      </p:pic>
      <p:sp>
        <p:nvSpPr>
          <p:cNvPr id="7" name="TextBox 6"/>
          <p:cNvSpPr txBox="1"/>
          <p:nvPr/>
        </p:nvSpPr>
        <p:spPr>
          <a:xfrm>
            <a:off x="634710" y="6525344"/>
            <a:ext cx="2755306" cy="338554"/>
          </a:xfrm>
          <a:prstGeom prst="rect">
            <a:avLst/>
          </a:prstGeom>
          <a:noFill/>
        </p:spPr>
        <p:txBody>
          <a:bodyPr wrap="none" rtlCol="0">
            <a:spAutoFit/>
          </a:bodyPr>
          <a:lstStyle/>
          <a:p>
            <a:pPr algn="l"/>
            <a:r>
              <a:rPr lang="nl-BE" sz="1600" dirty="0">
                <a:solidFill>
                  <a:schemeClr val="accent5"/>
                </a:solidFill>
                <a:latin typeface="Calibri"/>
              </a:rPr>
              <a:t>Nesvizhskii, J Proteomics, 2010</a:t>
            </a:r>
          </a:p>
        </p:txBody>
      </p:sp>
      <p:pic>
        <p:nvPicPr>
          <p:cNvPr id="8" name="Picture 7"/>
          <p:cNvPicPr>
            <a:picLocks noChangeAspect="1"/>
          </p:cNvPicPr>
          <p:nvPr/>
        </p:nvPicPr>
        <p:blipFill>
          <a:blip r:embed="rId4"/>
          <a:stretch>
            <a:fillRect/>
          </a:stretch>
        </p:blipFill>
        <p:spPr>
          <a:xfrm>
            <a:off x="6516216" y="2492896"/>
            <a:ext cx="782762" cy="374936"/>
          </a:xfrm>
          <a:prstGeom prst="rect">
            <a:avLst/>
          </a:prstGeom>
        </p:spPr>
      </p:pic>
    </p:spTree>
    <p:extLst>
      <p:ext uri="{BB962C8B-B14F-4D97-AF65-F5344CB8AC3E}">
        <p14:creationId xmlns:p14="http://schemas.microsoft.com/office/powerpoint/2010/main" val="296299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If we know how scores for bad hits distribute, </a:t>
            </a:r>
            <a:br>
              <a:rPr lang="en-GB" dirty="0"/>
            </a:br>
            <a:r>
              <a:rPr lang="en-GB" dirty="0"/>
              <a:t>we can distinguish good from bad by score</a:t>
            </a:r>
          </a:p>
        </p:txBody>
      </p:sp>
      <p:pic>
        <p:nvPicPr>
          <p:cNvPr id="6" name="Picture 5"/>
          <p:cNvPicPr>
            <a:picLocks noChangeAspect="1"/>
          </p:cNvPicPr>
          <p:nvPr/>
        </p:nvPicPr>
        <p:blipFill rotWithShape="1">
          <a:blip r:embed="rId3"/>
          <a:srcRect r="27002"/>
          <a:stretch/>
        </p:blipFill>
        <p:spPr>
          <a:xfrm>
            <a:off x="1412974" y="1700920"/>
            <a:ext cx="5967338" cy="4968439"/>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3995936" y="2348880"/>
            <a:ext cx="2315550" cy="288032"/>
          </a:xfrm>
          <a:prstGeom prst="rect">
            <a:avLst/>
          </a:prstGeom>
        </p:spPr>
      </p:pic>
      <p:pic>
        <p:nvPicPr>
          <p:cNvPr id="8" name="Picture 7"/>
          <p:cNvPicPr>
            <a:picLocks noChangeAspect="1"/>
          </p:cNvPicPr>
          <p:nvPr/>
        </p:nvPicPr>
        <p:blipFill>
          <a:blip r:embed="rId5"/>
          <a:stretch>
            <a:fillRect/>
          </a:stretch>
        </p:blipFill>
        <p:spPr>
          <a:xfrm>
            <a:off x="6516216" y="2492896"/>
            <a:ext cx="782762" cy="374936"/>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5800873" y="5661248"/>
            <a:ext cx="2155503" cy="377356"/>
          </a:xfrm>
          <a:prstGeom prst="rect">
            <a:avLst/>
          </a:prstGeom>
        </p:spPr>
      </p:pic>
    </p:spTree>
    <p:extLst>
      <p:ext uri="{BB962C8B-B14F-4D97-AF65-F5344CB8AC3E}">
        <p14:creationId xmlns:p14="http://schemas.microsoft.com/office/powerpoint/2010/main" val="321383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The separation is not perfect, which leads to the calculation of a local false discovery rate</a:t>
            </a:r>
          </a:p>
        </p:txBody>
      </p:sp>
      <p:pic>
        <p:nvPicPr>
          <p:cNvPr id="5" name="Picture 4"/>
          <p:cNvPicPr>
            <a:picLocks noChangeAspect="1"/>
          </p:cNvPicPr>
          <p:nvPr/>
        </p:nvPicPr>
        <p:blipFill rotWithShape="1">
          <a:blip r:embed="rId3"/>
          <a:srcRect r="25359"/>
          <a:stretch/>
        </p:blipFill>
        <p:spPr>
          <a:xfrm>
            <a:off x="1403648" y="1700808"/>
            <a:ext cx="6120680" cy="498395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3995936" y="2348880"/>
            <a:ext cx="2315550" cy="288032"/>
          </a:xfrm>
          <a:prstGeom prst="rect">
            <a:avLst/>
          </a:prstGeom>
        </p:spPr>
      </p:pic>
      <p:pic>
        <p:nvPicPr>
          <p:cNvPr id="7" name="Picture 6"/>
          <p:cNvPicPr>
            <a:picLocks noChangeAspect="1"/>
          </p:cNvPicPr>
          <p:nvPr/>
        </p:nvPicPr>
        <p:blipFill>
          <a:blip r:embed="rId5"/>
          <a:stretch>
            <a:fillRect/>
          </a:stretch>
        </p:blipFill>
        <p:spPr>
          <a:xfrm>
            <a:off x="6516216" y="2492896"/>
            <a:ext cx="782762" cy="374936"/>
          </a:xfrm>
          <a:prstGeom prst="rect">
            <a:avLst/>
          </a:prstGeom>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800873" y="5661248"/>
            <a:ext cx="2155503" cy="377356"/>
          </a:xfrm>
          <a:prstGeom prst="rect">
            <a:avLst/>
          </a:prstGeom>
        </p:spPr>
      </p:pic>
      <p:cxnSp>
        <p:nvCxnSpPr>
          <p:cNvPr id="10" name="Straight Connector 9"/>
          <p:cNvCxnSpPr/>
          <p:nvPr/>
        </p:nvCxnSpPr>
        <p:spPr bwMode="auto">
          <a:xfrm>
            <a:off x="4932040" y="3501008"/>
            <a:ext cx="432048" cy="0"/>
          </a:xfrm>
          <a:prstGeom prst="line">
            <a:avLst/>
          </a:prstGeom>
          <a:solidFill>
            <a:schemeClr val="bg1"/>
          </a:solidFill>
          <a:ln w="19050" cap="flat" cmpd="sng" algn="ctr">
            <a:solidFill>
              <a:srgbClr val="000000"/>
            </a:solidFill>
            <a:prstDash val="sysDot"/>
            <a:round/>
            <a:headEnd type="none" w="med" len="med"/>
            <a:tailEnd type="none" w="med" len="med"/>
          </a:ln>
          <a:effectLst/>
        </p:spPr>
      </p:cxnSp>
      <p:sp>
        <p:nvSpPr>
          <p:cNvPr id="11" name="TextBox 10"/>
          <p:cNvSpPr txBox="1"/>
          <p:nvPr/>
        </p:nvSpPr>
        <p:spPr>
          <a:xfrm>
            <a:off x="5364088" y="3212976"/>
            <a:ext cx="2911438" cy="584775"/>
          </a:xfrm>
          <a:prstGeom prst="rect">
            <a:avLst/>
          </a:prstGeom>
          <a:noFill/>
        </p:spPr>
        <p:txBody>
          <a:bodyPr wrap="none" rtlCol="0">
            <a:spAutoFit/>
          </a:bodyPr>
          <a:lstStyle/>
          <a:p>
            <a:pPr algn="l"/>
            <a:r>
              <a:rPr lang="en-GB" sz="1600" dirty="0">
                <a:solidFill>
                  <a:srgbClr val="000000"/>
                </a:solidFill>
                <a:latin typeface="+mj-lt"/>
              </a:rPr>
              <a:t>local false discovery rate</a:t>
            </a:r>
          </a:p>
          <a:p>
            <a:pPr algn="l"/>
            <a:r>
              <a:rPr lang="en-GB" sz="1600" dirty="0">
                <a:solidFill>
                  <a:srgbClr val="000000"/>
                </a:solidFill>
                <a:latin typeface="+mj-lt"/>
              </a:rPr>
              <a:t>(posterior error probability; PEP)</a:t>
            </a:r>
          </a:p>
        </p:txBody>
      </p:sp>
    </p:spTree>
    <p:extLst>
      <p:ext uri="{BB962C8B-B14F-4D97-AF65-F5344CB8AC3E}">
        <p14:creationId xmlns:p14="http://schemas.microsoft.com/office/powerpoint/2010/main" val="347250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163513" y="2211362"/>
            <a:ext cx="8828087" cy="3017838"/>
          </a:xfrm>
          <a:prstGeom prst="rect">
            <a:avLst/>
          </a:prstGeom>
          <a:noFill/>
          <a:ln w="19050" algn="ctr">
            <a:noFill/>
            <a:miter lim="800000"/>
            <a:headEnd/>
            <a:tailEnd/>
          </a:ln>
        </p:spPr>
        <p:txBody>
          <a:bodyPr wrap="none" lIns="90000" tIns="46800" rIns="90000" bIns="46800">
            <a:spAutoFit/>
          </a:bodyPr>
          <a:lstStyle/>
          <a:p>
            <a:pPr algn="l">
              <a:tabLst>
                <a:tab pos="711200" algn="l"/>
                <a:tab pos="1698625" algn="l"/>
                <a:tab pos="7083425" algn="l"/>
              </a:tabLst>
            </a:pPr>
            <a:r>
              <a:rPr lang="en-GB" dirty="0"/>
              <a:t>	 - Reversed databases (</a:t>
            </a:r>
            <a:r>
              <a:rPr lang="en-GB" i="1" dirty="0"/>
              <a:t>easy</a:t>
            </a:r>
            <a:r>
              <a:rPr lang="en-GB" dirty="0"/>
              <a:t>)</a:t>
            </a:r>
          </a:p>
          <a:p>
            <a:pPr algn="l">
              <a:tabLst>
                <a:tab pos="711200" algn="l"/>
                <a:tab pos="1698625" algn="l"/>
                <a:tab pos="7083425" algn="l"/>
              </a:tabLst>
            </a:pPr>
            <a:endParaRPr lang="en-GB" sz="1000" dirty="0"/>
          </a:p>
          <a:p>
            <a:pPr algn="l">
              <a:tabLst>
                <a:tab pos="711200" algn="l"/>
                <a:tab pos="1698625" algn="l"/>
                <a:tab pos="7083425" algn="l"/>
              </a:tabLst>
            </a:pPr>
            <a:r>
              <a:rPr lang="en-GB" dirty="0">
                <a:solidFill>
                  <a:srgbClr val="00B050"/>
                </a:solidFill>
              </a:rPr>
              <a:t>		</a:t>
            </a:r>
            <a:r>
              <a:rPr lang="en-GB" i="1" dirty="0">
                <a:solidFill>
                  <a:srgbClr val="00B050"/>
                </a:solidFill>
              </a:rPr>
              <a:t>LENNARTMARTENS</a:t>
            </a:r>
            <a:r>
              <a:rPr lang="en-GB" dirty="0">
                <a:solidFill>
                  <a:srgbClr val="00B050"/>
                </a:solidFill>
              </a:rPr>
              <a:t> </a:t>
            </a:r>
            <a:r>
              <a:rPr lang="en-GB" dirty="0">
                <a:solidFill>
                  <a:srgbClr val="00B050"/>
                </a:solidFill>
                <a:sym typeface="Wingdings" pitchFamily="2" charset="2"/>
              </a:rPr>
              <a:t> </a:t>
            </a:r>
            <a:r>
              <a:rPr lang="en-GB" i="1" dirty="0">
                <a:solidFill>
                  <a:srgbClr val="00B050"/>
                </a:solidFill>
              </a:rPr>
              <a:t>SNETRAMTRANNEL</a:t>
            </a:r>
          </a:p>
          <a:p>
            <a:pPr algn="l">
              <a:tabLst>
                <a:tab pos="711200" algn="l"/>
                <a:tab pos="1698625" algn="l"/>
                <a:tab pos="7083425" algn="l"/>
              </a:tabLst>
            </a:pPr>
            <a:endParaRPr lang="en-GB" dirty="0">
              <a:solidFill>
                <a:schemeClr val="tx2"/>
              </a:solidFill>
            </a:endParaRPr>
          </a:p>
          <a:p>
            <a:pPr algn="l">
              <a:tabLst>
                <a:tab pos="711200" algn="l"/>
                <a:tab pos="1698625" algn="l"/>
                <a:tab pos="7083425" algn="l"/>
              </a:tabLst>
            </a:pPr>
            <a:r>
              <a:rPr lang="en-GB" dirty="0"/>
              <a:t>	 - Shuffled databases (</a:t>
            </a:r>
            <a:r>
              <a:rPr lang="en-GB" i="1" dirty="0"/>
              <a:t>slightly more difficult</a:t>
            </a:r>
            <a:r>
              <a:rPr lang="en-GB" dirty="0"/>
              <a:t>)</a:t>
            </a:r>
          </a:p>
          <a:p>
            <a:pPr algn="l">
              <a:tabLst>
                <a:tab pos="711200" algn="l"/>
                <a:tab pos="1698625" algn="l"/>
                <a:tab pos="7083425" algn="l"/>
              </a:tabLst>
            </a:pPr>
            <a:endParaRPr lang="en-GB" sz="1000" dirty="0"/>
          </a:p>
          <a:p>
            <a:pPr algn="l">
              <a:tabLst>
                <a:tab pos="711200" algn="l"/>
                <a:tab pos="1698625" algn="l"/>
                <a:tab pos="7083425" algn="l"/>
              </a:tabLst>
            </a:pPr>
            <a:r>
              <a:rPr lang="en-GB" dirty="0">
                <a:solidFill>
                  <a:srgbClr val="00B050"/>
                </a:solidFill>
              </a:rPr>
              <a:t>		</a:t>
            </a:r>
            <a:r>
              <a:rPr lang="en-GB" i="1" dirty="0">
                <a:solidFill>
                  <a:srgbClr val="00B050"/>
                </a:solidFill>
              </a:rPr>
              <a:t>LENNARTMARTENS</a:t>
            </a:r>
            <a:r>
              <a:rPr lang="en-GB" dirty="0">
                <a:solidFill>
                  <a:srgbClr val="00B050"/>
                </a:solidFill>
              </a:rPr>
              <a:t> </a:t>
            </a:r>
            <a:r>
              <a:rPr lang="en-GB" dirty="0">
                <a:solidFill>
                  <a:srgbClr val="00B050"/>
                </a:solidFill>
                <a:sym typeface="Wingdings" pitchFamily="2" charset="2"/>
              </a:rPr>
              <a:t> </a:t>
            </a:r>
            <a:r>
              <a:rPr lang="en-US" i="1" dirty="0">
                <a:solidFill>
                  <a:srgbClr val="00B050"/>
                </a:solidFill>
                <a:sym typeface="Wingdings" pitchFamily="2" charset="2"/>
              </a:rPr>
              <a:t>NMERLANATERTTN</a:t>
            </a:r>
            <a:r>
              <a:rPr lang="en-GB" dirty="0">
                <a:solidFill>
                  <a:srgbClr val="00B050"/>
                </a:solidFill>
                <a:sym typeface="Wingdings" pitchFamily="2" charset="2"/>
              </a:rPr>
              <a:t>	</a:t>
            </a:r>
            <a:r>
              <a:rPr lang="en-GB" i="1" dirty="0">
                <a:solidFill>
                  <a:schemeClr val="bg1">
                    <a:lumMod val="50000"/>
                  </a:schemeClr>
                </a:solidFill>
                <a:sym typeface="Wingdings" pitchFamily="2" charset="2"/>
              </a:rPr>
              <a:t>(for instance)</a:t>
            </a:r>
            <a:endParaRPr lang="en-GB" i="1" dirty="0">
              <a:solidFill>
                <a:schemeClr val="bg1">
                  <a:lumMod val="50000"/>
                </a:schemeClr>
              </a:solidFill>
            </a:endParaRPr>
          </a:p>
          <a:p>
            <a:pPr algn="l">
              <a:tabLst>
                <a:tab pos="711200" algn="l"/>
                <a:tab pos="1698625" algn="l"/>
                <a:tab pos="7083425" algn="l"/>
              </a:tabLst>
            </a:pPr>
            <a:endParaRPr lang="en-GB" dirty="0"/>
          </a:p>
          <a:p>
            <a:pPr algn="l">
              <a:tabLst>
                <a:tab pos="711200" algn="l"/>
                <a:tab pos="1698625" algn="l"/>
                <a:tab pos="7083425" algn="l"/>
              </a:tabLst>
            </a:pPr>
            <a:r>
              <a:rPr lang="en-GB" dirty="0"/>
              <a:t>	 - Randomized databases (</a:t>
            </a:r>
            <a:r>
              <a:rPr lang="en-GB" i="1" dirty="0"/>
              <a:t>as difficult as you want it to be</a:t>
            </a:r>
            <a:r>
              <a:rPr lang="en-GB" dirty="0"/>
              <a:t>)</a:t>
            </a:r>
          </a:p>
          <a:p>
            <a:pPr algn="l">
              <a:tabLst>
                <a:tab pos="711200" algn="l"/>
                <a:tab pos="1698625" algn="l"/>
                <a:tab pos="7083425" algn="l"/>
              </a:tabLst>
            </a:pPr>
            <a:endParaRPr lang="en-GB" sz="1000" dirty="0"/>
          </a:p>
          <a:p>
            <a:pPr algn="l">
              <a:tabLst>
                <a:tab pos="711200" algn="l"/>
                <a:tab pos="1698625" algn="l"/>
                <a:tab pos="7083425" algn="l"/>
              </a:tabLst>
            </a:pPr>
            <a:r>
              <a:rPr lang="en-GB" dirty="0">
                <a:solidFill>
                  <a:srgbClr val="00B050"/>
                </a:solidFill>
              </a:rPr>
              <a:t>		</a:t>
            </a:r>
            <a:r>
              <a:rPr lang="en-GB" i="1" dirty="0">
                <a:solidFill>
                  <a:srgbClr val="00B050"/>
                </a:solidFill>
              </a:rPr>
              <a:t>LENNARTMARTENS</a:t>
            </a:r>
            <a:r>
              <a:rPr lang="en-GB" dirty="0">
                <a:solidFill>
                  <a:srgbClr val="00B050"/>
                </a:solidFill>
              </a:rPr>
              <a:t> </a:t>
            </a:r>
            <a:r>
              <a:rPr lang="en-GB" dirty="0">
                <a:solidFill>
                  <a:srgbClr val="00B050"/>
                </a:solidFill>
                <a:sym typeface="Wingdings" pitchFamily="2" charset="2"/>
              </a:rPr>
              <a:t> </a:t>
            </a:r>
            <a:r>
              <a:rPr lang="en-GB" i="1" strike="sngStrike" dirty="0">
                <a:solidFill>
                  <a:srgbClr val="FFC000"/>
                </a:solidFill>
                <a:sym typeface="Wingdings" pitchFamily="2" charset="2"/>
              </a:rPr>
              <a:t>GFVLAEPHSEAITK</a:t>
            </a:r>
            <a:r>
              <a:rPr lang="en-GB" dirty="0">
                <a:solidFill>
                  <a:srgbClr val="00B050"/>
                </a:solidFill>
                <a:sym typeface="Wingdings" pitchFamily="2" charset="2"/>
              </a:rPr>
              <a:t>	</a:t>
            </a:r>
            <a:r>
              <a:rPr lang="en-GB" i="1" dirty="0">
                <a:solidFill>
                  <a:schemeClr val="bg1">
                    <a:lumMod val="50000"/>
                  </a:schemeClr>
                </a:solidFill>
                <a:sym typeface="Wingdings" pitchFamily="2" charset="2"/>
              </a:rPr>
              <a:t>(for instance)</a:t>
            </a:r>
            <a:endParaRPr lang="en-GB" i="1" dirty="0">
              <a:solidFill>
                <a:schemeClr val="bg1">
                  <a:lumMod val="50000"/>
                </a:schemeClr>
              </a:solidFill>
            </a:endParaRPr>
          </a:p>
        </p:txBody>
      </p:sp>
      <p:sp>
        <p:nvSpPr>
          <p:cNvPr id="113668" name="Rectangle 4"/>
          <p:cNvSpPr>
            <a:spLocks noChangeArrowheads="1"/>
          </p:cNvSpPr>
          <p:nvPr/>
        </p:nvSpPr>
        <p:spPr bwMode="auto">
          <a:xfrm>
            <a:off x="646889" y="1730565"/>
            <a:ext cx="5271421" cy="402291"/>
          </a:xfrm>
          <a:prstGeom prst="rect">
            <a:avLst/>
          </a:prstGeom>
          <a:noFill/>
          <a:ln w="19050" algn="ctr">
            <a:noFill/>
            <a:miter lim="800000"/>
            <a:headEnd/>
            <a:tailEnd/>
          </a:ln>
        </p:spPr>
        <p:txBody>
          <a:bodyPr wrap="none" lIns="90000" tIns="46800" rIns="90000" bIns="46800">
            <a:spAutoFit/>
          </a:bodyPr>
          <a:lstStyle/>
          <a:p>
            <a:r>
              <a:rPr lang="en-GB" b="1" dirty="0">
                <a:solidFill>
                  <a:srgbClr val="00B0F0"/>
                </a:solidFill>
              </a:rPr>
              <a:t>Three main types of decoy DB’s are used:</a:t>
            </a:r>
          </a:p>
        </p:txBody>
      </p:sp>
      <p:sp>
        <p:nvSpPr>
          <p:cNvPr id="113669" name="Text Box 5"/>
          <p:cNvSpPr txBox="1">
            <a:spLocks noChangeArrowheads="1"/>
          </p:cNvSpPr>
          <p:nvPr/>
        </p:nvSpPr>
        <p:spPr bwMode="auto">
          <a:xfrm>
            <a:off x="755576" y="5445224"/>
            <a:ext cx="8197924" cy="1131888"/>
          </a:xfrm>
          <a:prstGeom prst="rect">
            <a:avLst/>
          </a:prstGeom>
          <a:noFill/>
          <a:ln w="19050" algn="ctr">
            <a:noFill/>
            <a:miter lim="800000"/>
            <a:headEnd/>
            <a:tailEnd/>
          </a:ln>
        </p:spPr>
        <p:txBody>
          <a:bodyPr lIns="90000" tIns="46800" rIns="90000" bIns="46800"/>
          <a:lstStyle/>
          <a:p>
            <a:pPr algn="l"/>
            <a:r>
              <a:rPr lang="en-GB" sz="1800" dirty="0">
                <a:solidFill>
                  <a:srgbClr val="00B0F0"/>
                </a:solidFill>
              </a:rPr>
              <a:t>The concept is that each peptide identified from the decoy database is an incorrect identification. By counting the number of decoy hits, we can estimate the number of false positives in the original database, </a:t>
            </a:r>
            <a:r>
              <a:rPr lang="en-GB" sz="1800" b="1" dirty="0">
                <a:solidFill>
                  <a:srgbClr val="FFC000"/>
                </a:solidFill>
              </a:rPr>
              <a:t>provided that the decoys have similar properties as the forward sequences</a:t>
            </a:r>
            <a:r>
              <a:rPr lang="en-GB" sz="1800" b="1" dirty="0">
                <a:solidFill>
                  <a:srgbClr val="00B0F0"/>
                </a:solidFill>
              </a:rPr>
              <a:t>.</a:t>
            </a:r>
          </a:p>
        </p:txBody>
      </p:sp>
      <p:sp>
        <p:nvSpPr>
          <p:cNvPr id="6" name="Title 5"/>
          <p:cNvSpPr>
            <a:spLocks noGrp="1"/>
          </p:cNvSpPr>
          <p:nvPr>
            <p:ph type="title"/>
          </p:nvPr>
        </p:nvSpPr>
        <p:spPr/>
        <p:txBody>
          <a:bodyPr>
            <a:normAutofit/>
          </a:bodyPr>
          <a:lstStyle/>
          <a:p>
            <a:r>
              <a:rPr lang="en-GB" dirty="0"/>
              <a:t>Decoy databases are false positive factories, assumed to deliver representative bad hits</a:t>
            </a:r>
          </a:p>
        </p:txBody>
      </p:sp>
    </p:spTree>
    <p:extLst>
      <p:ext uri="{BB962C8B-B14F-4D97-AF65-F5344CB8AC3E}">
        <p14:creationId xmlns:p14="http://schemas.microsoft.com/office/powerpoint/2010/main" val="255130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With the help of the scores of decoy hits,</a:t>
            </a:r>
            <a:br>
              <a:rPr lang="en-GB" dirty="0"/>
            </a:br>
            <a:r>
              <a:rPr lang="en-GB" dirty="0"/>
              <a:t>we can assess the score distribution of bad hits</a:t>
            </a:r>
          </a:p>
        </p:txBody>
      </p:sp>
      <p:pic>
        <p:nvPicPr>
          <p:cNvPr id="4" name="Picture 3"/>
          <p:cNvPicPr>
            <a:picLocks noChangeAspect="1"/>
          </p:cNvPicPr>
          <p:nvPr/>
        </p:nvPicPr>
        <p:blipFill rotWithShape="1">
          <a:blip r:embed="rId3"/>
          <a:srcRect r="18583" b="10135"/>
          <a:stretch/>
        </p:blipFill>
        <p:spPr>
          <a:xfrm>
            <a:off x="899592" y="1699541"/>
            <a:ext cx="7447987" cy="4609779"/>
          </a:xfrm>
          <a:prstGeom prst="rect">
            <a:avLst/>
          </a:prstGeom>
        </p:spPr>
      </p:pic>
      <p:pic>
        <p:nvPicPr>
          <p:cNvPr id="5" name="Picture 4"/>
          <p:cNvPicPr>
            <a:picLocks noChangeAspect="1"/>
          </p:cNvPicPr>
          <p:nvPr/>
        </p:nvPicPr>
        <p:blipFill>
          <a:blip r:embed="rId4"/>
          <a:stretch>
            <a:fillRect/>
          </a:stretch>
        </p:blipFill>
        <p:spPr>
          <a:xfrm>
            <a:off x="6348563" y="2420888"/>
            <a:ext cx="1790623" cy="467700"/>
          </a:xfrm>
          <a:prstGeom prst="rect">
            <a:avLst/>
          </a:prstGeom>
        </p:spPr>
      </p:pic>
      <p:pic>
        <p:nvPicPr>
          <p:cNvPr id="6" name="Picture 5"/>
          <p:cNvPicPr>
            <a:picLocks noChangeAspect="1"/>
          </p:cNvPicPr>
          <p:nvPr/>
        </p:nvPicPr>
        <p:blipFill>
          <a:blip r:embed="rId5"/>
          <a:stretch>
            <a:fillRect/>
          </a:stretch>
        </p:blipFill>
        <p:spPr>
          <a:xfrm>
            <a:off x="6439014" y="3202368"/>
            <a:ext cx="1656994" cy="407567"/>
          </a:xfrm>
          <a:prstGeom prst="rect">
            <a:avLst/>
          </a:prstGeom>
        </p:spPr>
      </p:pic>
      <p:cxnSp>
        <p:nvCxnSpPr>
          <p:cNvPr id="7" name="Straight Connector 6"/>
          <p:cNvCxnSpPr/>
          <p:nvPr/>
        </p:nvCxnSpPr>
        <p:spPr bwMode="auto">
          <a:xfrm>
            <a:off x="5476514" y="4269761"/>
            <a:ext cx="432048" cy="0"/>
          </a:xfrm>
          <a:prstGeom prst="line">
            <a:avLst/>
          </a:prstGeom>
          <a:solidFill>
            <a:schemeClr val="bg1"/>
          </a:solidFill>
          <a:ln w="19050" cap="flat" cmpd="sng" algn="ctr">
            <a:solidFill>
              <a:srgbClr val="000000"/>
            </a:solidFill>
            <a:prstDash val="sysDot"/>
            <a:round/>
            <a:headEnd type="none" w="med" len="med"/>
            <a:tailEnd type="none" w="med" len="med"/>
          </a:ln>
          <a:effectLst/>
        </p:spPr>
      </p:cxnSp>
      <p:sp>
        <p:nvSpPr>
          <p:cNvPr id="8" name="TextBox 7"/>
          <p:cNvSpPr txBox="1"/>
          <p:nvPr/>
        </p:nvSpPr>
        <p:spPr>
          <a:xfrm>
            <a:off x="5908562" y="3981729"/>
            <a:ext cx="2911438" cy="584775"/>
          </a:xfrm>
          <a:prstGeom prst="rect">
            <a:avLst/>
          </a:prstGeom>
          <a:noFill/>
        </p:spPr>
        <p:txBody>
          <a:bodyPr wrap="none" rtlCol="0">
            <a:spAutoFit/>
          </a:bodyPr>
          <a:lstStyle/>
          <a:p>
            <a:pPr algn="l"/>
            <a:r>
              <a:rPr lang="en-GB" sz="1600" dirty="0">
                <a:solidFill>
                  <a:srgbClr val="000000"/>
                </a:solidFill>
                <a:latin typeface="+mj-lt"/>
              </a:rPr>
              <a:t>local false discovery rate</a:t>
            </a:r>
          </a:p>
          <a:p>
            <a:pPr algn="l"/>
            <a:r>
              <a:rPr lang="en-GB" sz="1600" dirty="0">
                <a:solidFill>
                  <a:srgbClr val="000000"/>
                </a:solidFill>
                <a:latin typeface="+mj-lt"/>
              </a:rPr>
              <a:t>(posterior error probability; PEP)</a:t>
            </a:r>
          </a:p>
        </p:txBody>
      </p:sp>
      <p:sp>
        <p:nvSpPr>
          <p:cNvPr id="10" name="TextBox 9"/>
          <p:cNvSpPr txBox="1"/>
          <p:nvPr/>
        </p:nvSpPr>
        <p:spPr>
          <a:xfrm>
            <a:off x="634710" y="6525344"/>
            <a:ext cx="3591561" cy="338554"/>
          </a:xfrm>
          <a:prstGeom prst="rect">
            <a:avLst/>
          </a:prstGeom>
          <a:noFill/>
        </p:spPr>
        <p:txBody>
          <a:bodyPr wrap="none" rtlCol="0">
            <a:spAutoFit/>
          </a:bodyPr>
          <a:lstStyle/>
          <a:p>
            <a:pPr algn="l"/>
            <a:r>
              <a:rPr lang="nl-BE" sz="1600" dirty="0">
                <a:solidFill>
                  <a:schemeClr val="accent5"/>
                </a:solidFill>
                <a:latin typeface="Calibri"/>
              </a:rPr>
              <a:t>Käll, Journal of Proteome Research, 2008</a:t>
            </a:r>
          </a:p>
        </p:txBody>
      </p:sp>
      <p:sp>
        <p:nvSpPr>
          <p:cNvPr id="11" name="TextBox 10"/>
          <p:cNvSpPr txBox="1"/>
          <p:nvPr/>
        </p:nvSpPr>
        <p:spPr>
          <a:xfrm>
            <a:off x="7596336" y="6186790"/>
            <a:ext cx="636585" cy="338554"/>
          </a:xfrm>
          <a:prstGeom prst="rect">
            <a:avLst/>
          </a:prstGeom>
          <a:noFill/>
        </p:spPr>
        <p:txBody>
          <a:bodyPr wrap="none" rtlCol="0">
            <a:spAutoFit/>
          </a:bodyPr>
          <a:lstStyle/>
          <a:p>
            <a:pPr algn="l"/>
            <a:r>
              <a:rPr lang="en-GB" sz="1600" b="1" dirty="0">
                <a:solidFill>
                  <a:srgbClr val="000000"/>
                </a:solidFill>
                <a:latin typeface="+mj-lt"/>
              </a:rPr>
              <a:t>score</a:t>
            </a:r>
          </a:p>
        </p:txBody>
      </p:sp>
    </p:spTree>
    <p:extLst>
      <p:ext uri="{BB962C8B-B14F-4D97-AF65-F5344CB8AC3E}">
        <p14:creationId xmlns:p14="http://schemas.microsoft.com/office/powerpoint/2010/main" val="207880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bg1">
                    <a:lumMod val="85000"/>
                  </a:schemeClr>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bg1">
                    <a:lumMod val="85000"/>
                  </a:schemeClr>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bg1">
                    <a:lumMod val="85000"/>
                  </a:schemeClr>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bg1">
                    <a:lumMod val="85000"/>
                  </a:schemeClr>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bg1">
                    <a:lumMod val="85000"/>
                  </a:schemeClr>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accent1"/>
                </a:solidFill>
                <a:latin typeface="+mj-lt"/>
              </a:rPr>
              <a:t>The future: machine learning</a:t>
            </a:r>
          </a:p>
        </p:txBody>
      </p:sp>
    </p:spTree>
    <p:extLst>
      <p:ext uri="{BB962C8B-B14F-4D97-AF65-F5344CB8AC3E}">
        <p14:creationId xmlns:p14="http://schemas.microsoft.com/office/powerpoint/2010/main" val="191192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bg1">
                    <a:lumMod val="85000"/>
                  </a:schemeClr>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bg1">
                    <a:lumMod val="85000"/>
                  </a:schemeClr>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bg1">
                    <a:lumMod val="85000"/>
                  </a:schemeClr>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accent1"/>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bg1">
                    <a:lumMod val="85000"/>
                  </a:schemeClr>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bg1">
                    <a:lumMod val="85000"/>
                  </a:schemeClr>
                </a:solidFill>
                <a:latin typeface="+mj-lt"/>
              </a:rPr>
              <a:t>The future: machine learning</a:t>
            </a:r>
          </a:p>
        </p:txBody>
      </p:sp>
    </p:spTree>
    <p:extLst>
      <p:ext uri="{BB962C8B-B14F-4D97-AF65-F5344CB8AC3E}">
        <p14:creationId xmlns:p14="http://schemas.microsoft.com/office/powerpoint/2010/main" val="1071452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0961-A459-4E35-8367-08E944AFA8ED}"/>
              </a:ext>
            </a:extLst>
          </p:cNvPr>
          <p:cNvSpPr>
            <a:spLocks noGrp="1"/>
          </p:cNvSpPr>
          <p:nvPr>
            <p:ph type="title"/>
          </p:nvPr>
        </p:nvSpPr>
        <p:spPr/>
        <p:txBody>
          <a:bodyPr>
            <a:noAutofit/>
          </a:bodyPr>
          <a:lstStyle/>
          <a:p>
            <a:r>
              <a:rPr lang="en-GB" sz="3100" dirty="0"/>
              <a:t>Our MS2PIP fragmentation model accurately predicts peptide fragmentation behaviour</a:t>
            </a:r>
            <a:endParaRPr lang="LID4096" sz="3100" dirty="0"/>
          </a:p>
        </p:txBody>
      </p:sp>
      <p:pic>
        <p:nvPicPr>
          <p:cNvPr id="14" name="Picture 13">
            <a:extLst>
              <a:ext uri="{FF2B5EF4-FFF2-40B4-BE49-F238E27FC236}">
                <a16:creationId xmlns:a16="http://schemas.microsoft.com/office/drawing/2014/main" id="{0D248C89-5E05-4D04-AC46-23DA8C7C987B}"/>
              </a:ext>
            </a:extLst>
          </p:cNvPr>
          <p:cNvPicPr>
            <a:picLocks noChangeAspect="1"/>
          </p:cNvPicPr>
          <p:nvPr/>
        </p:nvPicPr>
        <p:blipFill>
          <a:blip r:embed="rId2"/>
          <a:stretch>
            <a:fillRect/>
          </a:stretch>
        </p:blipFill>
        <p:spPr>
          <a:xfrm>
            <a:off x="538851" y="3893231"/>
            <a:ext cx="4356451" cy="1606486"/>
          </a:xfrm>
          <a:prstGeom prst="rect">
            <a:avLst/>
          </a:prstGeom>
        </p:spPr>
      </p:pic>
      <p:pic>
        <p:nvPicPr>
          <p:cNvPr id="16" name="Picture 15">
            <a:extLst>
              <a:ext uri="{FF2B5EF4-FFF2-40B4-BE49-F238E27FC236}">
                <a16:creationId xmlns:a16="http://schemas.microsoft.com/office/drawing/2014/main" id="{DF0A6F0E-1F36-46D8-850F-B0ACFD9A6A8E}"/>
              </a:ext>
            </a:extLst>
          </p:cNvPr>
          <p:cNvPicPr>
            <a:picLocks noChangeAspect="1"/>
          </p:cNvPicPr>
          <p:nvPr/>
        </p:nvPicPr>
        <p:blipFill>
          <a:blip r:embed="rId3"/>
          <a:stretch>
            <a:fillRect/>
          </a:stretch>
        </p:blipFill>
        <p:spPr>
          <a:xfrm>
            <a:off x="5106567" y="3893230"/>
            <a:ext cx="3943576" cy="1606486"/>
          </a:xfrm>
          <a:prstGeom prst="rect">
            <a:avLst/>
          </a:prstGeom>
        </p:spPr>
      </p:pic>
      <p:pic>
        <p:nvPicPr>
          <p:cNvPr id="55" name="Picture 5">
            <a:extLst>
              <a:ext uri="{FF2B5EF4-FFF2-40B4-BE49-F238E27FC236}">
                <a16:creationId xmlns:a16="http://schemas.microsoft.com/office/drawing/2014/main" id="{F47AAD02-F347-4F82-B758-2AE71992DA20}"/>
              </a:ext>
            </a:extLst>
          </p:cNvPr>
          <p:cNvPicPr>
            <a:picLocks noChangeAspect="1"/>
          </p:cNvPicPr>
          <p:nvPr/>
        </p:nvPicPr>
        <p:blipFill>
          <a:blip r:embed="rId4"/>
          <a:stretch>
            <a:fillRect/>
          </a:stretch>
        </p:blipFill>
        <p:spPr>
          <a:xfrm>
            <a:off x="2490011" y="1683307"/>
            <a:ext cx="2031695" cy="1848572"/>
          </a:xfrm>
          <a:prstGeom prst="rect">
            <a:avLst/>
          </a:prstGeom>
        </p:spPr>
      </p:pic>
      <p:grpSp>
        <p:nvGrpSpPr>
          <p:cNvPr id="56" name="Group 48">
            <a:extLst>
              <a:ext uri="{FF2B5EF4-FFF2-40B4-BE49-F238E27FC236}">
                <a16:creationId xmlns:a16="http://schemas.microsoft.com/office/drawing/2014/main" id="{2A1DD309-7FBB-4650-A7C8-F82325B3E3A9}"/>
              </a:ext>
            </a:extLst>
          </p:cNvPr>
          <p:cNvGrpSpPr/>
          <p:nvPr/>
        </p:nvGrpSpPr>
        <p:grpSpPr>
          <a:xfrm>
            <a:off x="4680605" y="1752484"/>
            <a:ext cx="2128869" cy="1529846"/>
            <a:chOff x="4748907" y="3324239"/>
            <a:chExt cx="4154199" cy="2923861"/>
          </a:xfrm>
        </p:grpSpPr>
        <p:pic>
          <p:nvPicPr>
            <p:cNvPr id="57" name="Picture 56">
              <a:extLst>
                <a:ext uri="{FF2B5EF4-FFF2-40B4-BE49-F238E27FC236}">
                  <a16:creationId xmlns:a16="http://schemas.microsoft.com/office/drawing/2014/main" id="{B6A1752D-5F23-4BAA-8910-8D9306094ACC}"/>
                </a:ext>
              </a:extLst>
            </p:cNvPr>
            <p:cNvPicPr>
              <a:picLocks noChangeAspect="1"/>
            </p:cNvPicPr>
            <p:nvPr/>
          </p:nvPicPr>
          <p:blipFill rotWithShape="1">
            <a:blip r:embed="rId5">
              <a:clrChange>
                <a:clrFrom>
                  <a:srgbClr val="FFFFFF"/>
                </a:clrFrom>
                <a:clrTo>
                  <a:srgbClr val="FFFFFF">
                    <a:alpha val="0"/>
                  </a:srgbClr>
                </a:clrTo>
              </a:clrChange>
            </a:blip>
            <a:srcRect l="13222" t="48399" r="38387" b="2978"/>
            <a:stretch/>
          </p:blipFill>
          <p:spPr>
            <a:xfrm>
              <a:off x="4748907" y="3324239"/>
              <a:ext cx="4154199" cy="2923861"/>
            </a:xfrm>
            <a:prstGeom prst="rect">
              <a:avLst/>
            </a:prstGeom>
            <a:ln>
              <a:noFill/>
            </a:ln>
          </p:spPr>
        </p:pic>
        <p:cxnSp>
          <p:nvCxnSpPr>
            <p:cNvPr id="58" name="Straight Connector 57">
              <a:extLst>
                <a:ext uri="{FF2B5EF4-FFF2-40B4-BE49-F238E27FC236}">
                  <a16:creationId xmlns:a16="http://schemas.microsoft.com/office/drawing/2014/main" id="{F3061F9D-3929-4608-85AA-D4A123D3B0A2}"/>
                </a:ext>
              </a:extLst>
            </p:cNvPr>
            <p:cNvCxnSpPr/>
            <p:nvPr/>
          </p:nvCxnSpPr>
          <p:spPr bwMode="auto">
            <a:xfrm>
              <a:off x="5188923" y="5861697"/>
              <a:ext cx="0" cy="216024"/>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9A3C62A0-1ADE-45CE-AE14-7F478706964E}"/>
                </a:ext>
              </a:extLst>
            </p:cNvPr>
            <p:cNvCxnSpPr/>
            <p:nvPr/>
          </p:nvCxnSpPr>
          <p:spPr bwMode="auto">
            <a:xfrm>
              <a:off x="5346288" y="5768670"/>
              <a:ext cx="0" cy="30905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10">
              <a:extLst>
                <a:ext uri="{FF2B5EF4-FFF2-40B4-BE49-F238E27FC236}">
                  <a16:creationId xmlns:a16="http://schemas.microsoft.com/office/drawing/2014/main" id="{5D29DF83-BD53-4B82-8A02-79B5949A5B59}"/>
                </a:ext>
              </a:extLst>
            </p:cNvPr>
            <p:cNvCxnSpPr/>
            <p:nvPr/>
          </p:nvCxnSpPr>
          <p:spPr bwMode="auto">
            <a:xfrm>
              <a:off x="5580112" y="5768670"/>
              <a:ext cx="0" cy="30905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11">
              <a:extLst>
                <a:ext uri="{FF2B5EF4-FFF2-40B4-BE49-F238E27FC236}">
                  <a16:creationId xmlns:a16="http://schemas.microsoft.com/office/drawing/2014/main" id="{E0CF3578-9393-498F-A0ED-A4610725090A}"/>
                </a:ext>
              </a:extLst>
            </p:cNvPr>
            <p:cNvCxnSpPr/>
            <p:nvPr/>
          </p:nvCxnSpPr>
          <p:spPr bwMode="auto">
            <a:xfrm>
              <a:off x="5897069" y="5411041"/>
              <a:ext cx="0" cy="66909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13">
              <a:extLst>
                <a:ext uri="{FF2B5EF4-FFF2-40B4-BE49-F238E27FC236}">
                  <a16:creationId xmlns:a16="http://schemas.microsoft.com/office/drawing/2014/main" id="{2FDEFD57-444F-44DE-8097-B34CA9830FEE}"/>
                </a:ext>
              </a:extLst>
            </p:cNvPr>
            <p:cNvCxnSpPr/>
            <p:nvPr/>
          </p:nvCxnSpPr>
          <p:spPr bwMode="auto">
            <a:xfrm>
              <a:off x="5933477" y="5701293"/>
              <a:ext cx="0" cy="381059"/>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3" name="Straight Connector 15">
              <a:extLst>
                <a:ext uri="{FF2B5EF4-FFF2-40B4-BE49-F238E27FC236}">
                  <a16:creationId xmlns:a16="http://schemas.microsoft.com/office/drawing/2014/main" id="{BA648890-FC5B-4FC6-AA0E-3C3A90E39A9C}"/>
                </a:ext>
              </a:extLst>
            </p:cNvPr>
            <p:cNvCxnSpPr/>
            <p:nvPr/>
          </p:nvCxnSpPr>
          <p:spPr bwMode="auto">
            <a:xfrm>
              <a:off x="6167301" y="5770895"/>
              <a:ext cx="0" cy="30905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17">
              <a:extLst>
                <a:ext uri="{FF2B5EF4-FFF2-40B4-BE49-F238E27FC236}">
                  <a16:creationId xmlns:a16="http://schemas.microsoft.com/office/drawing/2014/main" id="{C9195501-AE60-473A-83C4-676F32C2358F}"/>
                </a:ext>
              </a:extLst>
            </p:cNvPr>
            <p:cNvCxnSpPr/>
            <p:nvPr/>
          </p:nvCxnSpPr>
          <p:spPr bwMode="auto">
            <a:xfrm>
              <a:off x="6241534" y="5877272"/>
              <a:ext cx="0" cy="203088"/>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5" name="Straight Connector 19">
              <a:extLst>
                <a:ext uri="{FF2B5EF4-FFF2-40B4-BE49-F238E27FC236}">
                  <a16:creationId xmlns:a16="http://schemas.microsoft.com/office/drawing/2014/main" id="{33FBCDEB-DF38-4BA0-9D0A-35C188B067FC}"/>
                </a:ext>
              </a:extLst>
            </p:cNvPr>
            <p:cNvCxnSpPr/>
            <p:nvPr/>
          </p:nvCxnSpPr>
          <p:spPr bwMode="auto">
            <a:xfrm>
              <a:off x="6376650" y="5600365"/>
              <a:ext cx="0" cy="475545"/>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6" name="Straight Connector 21">
              <a:extLst>
                <a:ext uri="{FF2B5EF4-FFF2-40B4-BE49-F238E27FC236}">
                  <a16:creationId xmlns:a16="http://schemas.microsoft.com/office/drawing/2014/main" id="{BD76DE9F-E4F6-4A0A-ABCF-A2398ADB762B}"/>
                </a:ext>
              </a:extLst>
            </p:cNvPr>
            <p:cNvCxnSpPr/>
            <p:nvPr/>
          </p:nvCxnSpPr>
          <p:spPr bwMode="auto">
            <a:xfrm>
              <a:off x="6406384" y="5877272"/>
              <a:ext cx="0" cy="20508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7" name="Straight Connector 23">
              <a:extLst>
                <a:ext uri="{FF2B5EF4-FFF2-40B4-BE49-F238E27FC236}">
                  <a16:creationId xmlns:a16="http://schemas.microsoft.com/office/drawing/2014/main" id="{CA1CE777-9AC5-48EF-895E-09B303965B7A}"/>
                </a:ext>
              </a:extLst>
            </p:cNvPr>
            <p:cNvCxnSpPr/>
            <p:nvPr/>
          </p:nvCxnSpPr>
          <p:spPr bwMode="auto">
            <a:xfrm>
              <a:off x="6765612" y="5589240"/>
              <a:ext cx="0" cy="48848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8" name="Straight Connector 25">
              <a:extLst>
                <a:ext uri="{FF2B5EF4-FFF2-40B4-BE49-F238E27FC236}">
                  <a16:creationId xmlns:a16="http://schemas.microsoft.com/office/drawing/2014/main" id="{87C93D68-4781-4DF2-9112-CFDE131B2453}"/>
                </a:ext>
              </a:extLst>
            </p:cNvPr>
            <p:cNvCxnSpPr/>
            <p:nvPr/>
          </p:nvCxnSpPr>
          <p:spPr bwMode="auto">
            <a:xfrm>
              <a:off x="6910439" y="5649002"/>
              <a:ext cx="0" cy="41647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9" name="Straight Connector 26">
              <a:extLst>
                <a:ext uri="{FF2B5EF4-FFF2-40B4-BE49-F238E27FC236}">
                  <a16:creationId xmlns:a16="http://schemas.microsoft.com/office/drawing/2014/main" id="{29B05F31-1FE7-41ED-BFDA-116B6C2D19D9}"/>
                </a:ext>
              </a:extLst>
            </p:cNvPr>
            <p:cNvCxnSpPr/>
            <p:nvPr/>
          </p:nvCxnSpPr>
          <p:spPr bwMode="auto">
            <a:xfrm>
              <a:off x="7072255" y="5589240"/>
              <a:ext cx="0" cy="48848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0" name="Straight Connector 27">
              <a:extLst>
                <a:ext uri="{FF2B5EF4-FFF2-40B4-BE49-F238E27FC236}">
                  <a16:creationId xmlns:a16="http://schemas.microsoft.com/office/drawing/2014/main" id="{9B3EF52C-5119-43F9-AEDC-433FC89D8F4C}"/>
                </a:ext>
              </a:extLst>
            </p:cNvPr>
            <p:cNvCxnSpPr/>
            <p:nvPr/>
          </p:nvCxnSpPr>
          <p:spPr bwMode="auto">
            <a:xfrm>
              <a:off x="7385756" y="5301208"/>
              <a:ext cx="0" cy="77651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1" name="Straight Connector 29">
              <a:extLst>
                <a:ext uri="{FF2B5EF4-FFF2-40B4-BE49-F238E27FC236}">
                  <a16:creationId xmlns:a16="http://schemas.microsoft.com/office/drawing/2014/main" id="{A4F0B25B-95CC-432C-9939-8BF834407131}"/>
                </a:ext>
              </a:extLst>
            </p:cNvPr>
            <p:cNvCxnSpPr/>
            <p:nvPr/>
          </p:nvCxnSpPr>
          <p:spPr bwMode="auto">
            <a:xfrm>
              <a:off x="7692836" y="5411041"/>
              <a:ext cx="0" cy="66668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2" name="Straight Connector 31">
              <a:extLst>
                <a:ext uri="{FF2B5EF4-FFF2-40B4-BE49-F238E27FC236}">
                  <a16:creationId xmlns:a16="http://schemas.microsoft.com/office/drawing/2014/main" id="{9CAC1543-E740-44F7-809E-97A945C95777}"/>
                </a:ext>
              </a:extLst>
            </p:cNvPr>
            <p:cNvCxnSpPr/>
            <p:nvPr/>
          </p:nvCxnSpPr>
          <p:spPr bwMode="auto">
            <a:xfrm>
              <a:off x="7928776" y="3994024"/>
              <a:ext cx="0" cy="2094405"/>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3" name="Straight Connector 34">
              <a:extLst>
                <a:ext uri="{FF2B5EF4-FFF2-40B4-BE49-F238E27FC236}">
                  <a16:creationId xmlns:a16="http://schemas.microsoft.com/office/drawing/2014/main" id="{5B50089E-A9CE-4BE6-9D49-BFEDFBCCF2C7}"/>
                </a:ext>
              </a:extLst>
            </p:cNvPr>
            <p:cNvCxnSpPr/>
            <p:nvPr/>
          </p:nvCxnSpPr>
          <p:spPr bwMode="auto">
            <a:xfrm>
              <a:off x="8203928" y="5589240"/>
              <a:ext cx="0" cy="488481"/>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4" name="Straight Connector 36">
              <a:extLst>
                <a:ext uri="{FF2B5EF4-FFF2-40B4-BE49-F238E27FC236}">
                  <a16:creationId xmlns:a16="http://schemas.microsoft.com/office/drawing/2014/main" id="{5E367ADE-0FE7-4105-9BA9-88D1646DB32C}"/>
                </a:ext>
              </a:extLst>
            </p:cNvPr>
            <p:cNvCxnSpPr/>
            <p:nvPr/>
          </p:nvCxnSpPr>
          <p:spPr bwMode="auto">
            <a:xfrm>
              <a:off x="8476992" y="5445224"/>
              <a:ext cx="0" cy="632497"/>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5" name="Straight Connector 38">
              <a:extLst>
                <a:ext uri="{FF2B5EF4-FFF2-40B4-BE49-F238E27FC236}">
                  <a16:creationId xmlns:a16="http://schemas.microsoft.com/office/drawing/2014/main" id="{8995B424-ADC4-475D-A49F-0FC1C5121F91}"/>
                </a:ext>
              </a:extLst>
            </p:cNvPr>
            <p:cNvCxnSpPr/>
            <p:nvPr/>
          </p:nvCxnSpPr>
          <p:spPr bwMode="auto">
            <a:xfrm>
              <a:off x="8753984" y="5701293"/>
              <a:ext cx="0" cy="383625"/>
            </a:xfrm>
            <a:prstGeom prst="line">
              <a:avLst/>
            </a:prstGeom>
            <a:solidFill>
              <a:schemeClr val="bg1"/>
            </a:solidFill>
            <a:ln w="9525" cap="flat" cmpd="sng" algn="ctr">
              <a:solidFill>
                <a:srgbClr val="FF0000"/>
              </a:solidFill>
              <a:prstDash val="solid"/>
              <a:round/>
              <a:headEnd type="none" w="med" len="med"/>
              <a:tailEnd type="none" w="med" len="med"/>
            </a:ln>
            <a:effectLst/>
          </p:spPr>
        </p:cxnSp>
      </p:grpSp>
      <p:sp>
        <p:nvSpPr>
          <p:cNvPr id="76" name="TextBox 8">
            <a:extLst>
              <a:ext uri="{FF2B5EF4-FFF2-40B4-BE49-F238E27FC236}">
                <a16:creationId xmlns:a16="http://schemas.microsoft.com/office/drawing/2014/main" id="{03BA5B9F-994C-414D-B388-C985CAE31AA2}"/>
              </a:ext>
            </a:extLst>
          </p:cNvPr>
          <p:cNvSpPr txBox="1"/>
          <p:nvPr/>
        </p:nvSpPr>
        <p:spPr>
          <a:xfrm>
            <a:off x="842937" y="2325692"/>
            <a:ext cx="1677062" cy="415498"/>
          </a:xfrm>
          <a:prstGeom prst="rect">
            <a:avLst/>
          </a:prstGeom>
          <a:noFill/>
        </p:spPr>
        <p:txBody>
          <a:bodyPr wrap="none" rtlCol="0">
            <a:spAutoFit/>
          </a:bodyPr>
          <a:lstStyle/>
          <a:p>
            <a:r>
              <a:rPr lang="en-GB" sz="1050" dirty="0" err="1">
                <a:latin typeface="Calibri" panose="020F0502020204030204" pitchFamily="34" charset="0"/>
                <a:cs typeface="Calibri" panose="020F0502020204030204" pitchFamily="34" charset="0"/>
              </a:rPr>
              <a:t>Vaudel</a:t>
            </a:r>
            <a:r>
              <a:rPr lang="en-GB" sz="1050" dirty="0">
                <a:latin typeface="Calibri" panose="020F0502020204030204" pitchFamily="34" charset="0"/>
                <a:cs typeface="Calibri" panose="020F0502020204030204" pitchFamily="34" charset="0"/>
              </a:rPr>
              <a:t>, Nat. Biotech., 2015</a:t>
            </a:r>
          </a:p>
          <a:p>
            <a:pPr algn="ctr"/>
            <a:r>
              <a:rPr lang="en-GB" sz="1050" dirty="0" err="1">
                <a:latin typeface="Calibri" panose="020F0502020204030204" pitchFamily="34" charset="0"/>
                <a:cs typeface="Calibri" panose="020F0502020204030204" pitchFamily="34" charset="0"/>
              </a:rPr>
              <a:t>PeptideShaker</a:t>
            </a:r>
            <a:endParaRPr lang="en-GB" sz="1050" dirty="0">
              <a:latin typeface="Calibri" panose="020F0502020204030204" pitchFamily="34" charset="0"/>
              <a:cs typeface="Calibri" panose="020F0502020204030204" pitchFamily="34" charset="0"/>
            </a:endParaRPr>
          </a:p>
        </p:txBody>
      </p:sp>
      <p:sp>
        <p:nvSpPr>
          <p:cNvPr id="77" name="TextBox 8">
            <a:extLst>
              <a:ext uri="{FF2B5EF4-FFF2-40B4-BE49-F238E27FC236}">
                <a16:creationId xmlns:a16="http://schemas.microsoft.com/office/drawing/2014/main" id="{AB92C0D5-552C-43E4-9991-A10851423F41}"/>
              </a:ext>
            </a:extLst>
          </p:cNvPr>
          <p:cNvSpPr txBox="1"/>
          <p:nvPr/>
        </p:nvSpPr>
        <p:spPr>
          <a:xfrm>
            <a:off x="6858215" y="2185415"/>
            <a:ext cx="2367956" cy="577081"/>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https://iomics.ugent.be/ms2pip</a:t>
            </a:r>
          </a:p>
          <a:p>
            <a:r>
              <a:rPr lang="en-GB" sz="1050" dirty="0">
                <a:latin typeface="Calibri" panose="020F0502020204030204" pitchFamily="34" charset="0"/>
                <a:cs typeface="Calibri" panose="020F0502020204030204" pitchFamily="34" charset="0"/>
              </a:rPr>
              <a:t>Degroeve, Bioinformatics, 2013</a:t>
            </a:r>
          </a:p>
          <a:p>
            <a:r>
              <a:rPr lang="en-GB" sz="1050" dirty="0">
                <a:latin typeface="Calibri" panose="020F0502020204030204" pitchFamily="34" charset="0"/>
                <a:cs typeface="Calibri" panose="020F0502020204030204" pitchFamily="34" charset="0"/>
              </a:rPr>
              <a:t>Degroeve, Nucleic Acids Research, 2015</a:t>
            </a:r>
          </a:p>
        </p:txBody>
      </p:sp>
      <p:cxnSp>
        <p:nvCxnSpPr>
          <p:cNvPr id="5" name="Straight Connector 4">
            <a:extLst>
              <a:ext uri="{FF2B5EF4-FFF2-40B4-BE49-F238E27FC236}">
                <a16:creationId xmlns:a16="http://schemas.microsoft.com/office/drawing/2014/main" id="{DF5DAAD8-97F9-4145-81A8-F95910468FFA}"/>
              </a:ext>
            </a:extLst>
          </p:cNvPr>
          <p:cNvCxnSpPr>
            <a:cxnSpLocks/>
          </p:cNvCxnSpPr>
          <p:nvPr/>
        </p:nvCxnSpPr>
        <p:spPr>
          <a:xfrm>
            <a:off x="541421" y="3710213"/>
            <a:ext cx="8424512" cy="0"/>
          </a:xfrm>
          <a:prstGeom prst="line">
            <a:avLst/>
          </a:prstGeom>
          <a:ln w="19050">
            <a:solidFill>
              <a:srgbClr val="7C7C7C"/>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925E2ED-A2CE-4027-9AFA-FCE8F46ADAFD}"/>
              </a:ext>
            </a:extLst>
          </p:cNvPr>
          <p:cNvSpPr txBox="1"/>
          <p:nvPr/>
        </p:nvSpPr>
        <p:spPr>
          <a:xfrm>
            <a:off x="634710" y="6279156"/>
            <a:ext cx="3376052" cy="584775"/>
          </a:xfrm>
          <a:prstGeom prst="rect">
            <a:avLst/>
          </a:prstGeom>
          <a:noFill/>
        </p:spPr>
        <p:txBody>
          <a:bodyPr wrap="none" rtlCol="0">
            <a:spAutoFit/>
          </a:bodyPr>
          <a:lstStyle/>
          <a:p>
            <a:pPr algn="l"/>
            <a:r>
              <a:rPr lang="en-GB" sz="1600" dirty="0">
                <a:solidFill>
                  <a:schemeClr val="accent5"/>
                </a:solidFill>
                <a:latin typeface="Calibri"/>
              </a:rPr>
              <a:t>https://iomics.ugent.be/ms2pip/</a:t>
            </a:r>
          </a:p>
          <a:p>
            <a:pPr algn="l"/>
            <a:r>
              <a:rPr lang="en-GB" sz="1600" dirty="0" err="1">
                <a:solidFill>
                  <a:schemeClr val="accent5"/>
                </a:solidFill>
                <a:latin typeface="Calibri"/>
              </a:rPr>
              <a:t>Gabriels</a:t>
            </a:r>
            <a:r>
              <a:rPr lang="en-GB" sz="1600" dirty="0">
                <a:solidFill>
                  <a:schemeClr val="accent5"/>
                </a:solidFill>
                <a:latin typeface="Calibri"/>
              </a:rPr>
              <a:t>, Nucleic Acids Research, 2019</a:t>
            </a:r>
          </a:p>
        </p:txBody>
      </p:sp>
    </p:spTree>
    <p:extLst>
      <p:ext uri="{BB962C8B-B14F-4D97-AF65-F5344CB8AC3E}">
        <p14:creationId xmlns:p14="http://schemas.microsoft.com/office/powerpoint/2010/main" val="389335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2BD24D9-0957-4CA7-BFC5-815536A5A494}"/>
              </a:ext>
            </a:extLst>
          </p:cNvPr>
          <p:cNvGrpSpPr/>
          <p:nvPr/>
        </p:nvGrpSpPr>
        <p:grpSpPr>
          <a:xfrm>
            <a:off x="1978891" y="3643462"/>
            <a:ext cx="6647436" cy="2057501"/>
            <a:chOff x="4123304" y="4052597"/>
            <a:chExt cx="7772362" cy="2405686"/>
          </a:xfrm>
        </p:grpSpPr>
        <p:pic>
          <p:nvPicPr>
            <p:cNvPr id="24" name="Picture 23" descr="Chart, box and whisker chart&#10;&#10;Description automatically generated">
              <a:extLst>
                <a:ext uri="{FF2B5EF4-FFF2-40B4-BE49-F238E27FC236}">
                  <a16:creationId xmlns:a16="http://schemas.microsoft.com/office/drawing/2014/main" id="{608E75A7-5CBE-48EC-A386-357292B76614}"/>
                </a:ext>
              </a:extLst>
            </p:cNvPr>
            <p:cNvPicPr>
              <a:picLocks noChangeAspect="1"/>
            </p:cNvPicPr>
            <p:nvPr/>
          </p:nvPicPr>
          <p:blipFill rotWithShape="1">
            <a:blip r:embed="rId3">
              <a:extLst>
                <a:ext uri="{28A0092B-C50C-407E-A947-70E740481C1C}">
                  <a14:useLocalDpi xmlns:a14="http://schemas.microsoft.com/office/drawing/2010/main" val="0"/>
                </a:ext>
              </a:extLst>
            </a:blip>
            <a:srcRect t="3605"/>
            <a:stretch/>
          </p:blipFill>
          <p:spPr>
            <a:xfrm>
              <a:off x="4123304" y="4052597"/>
              <a:ext cx="7772362" cy="2405686"/>
            </a:xfrm>
            <a:prstGeom prst="rect">
              <a:avLst/>
            </a:prstGeom>
          </p:spPr>
        </p:pic>
        <p:sp>
          <p:nvSpPr>
            <p:cNvPr id="25" name="Rectangle 24">
              <a:extLst>
                <a:ext uri="{FF2B5EF4-FFF2-40B4-BE49-F238E27FC236}">
                  <a16:creationId xmlns:a16="http://schemas.microsoft.com/office/drawing/2014/main" id="{194035AB-13B1-4782-BC7B-808719E5A392}"/>
                </a:ext>
              </a:extLst>
            </p:cNvPr>
            <p:cNvSpPr/>
            <p:nvPr/>
          </p:nvSpPr>
          <p:spPr>
            <a:xfrm>
              <a:off x="4503739" y="4098925"/>
              <a:ext cx="1592262" cy="31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grpSp>
      <p:sp>
        <p:nvSpPr>
          <p:cNvPr id="3" name="Title 2">
            <a:extLst>
              <a:ext uri="{FF2B5EF4-FFF2-40B4-BE49-F238E27FC236}">
                <a16:creationId xmlns:a16="http://schemas.microsoft.com/office/drawing/2014/main" id="{434091C9-A7BE-4B27-8D57-93FE6586014A}"/>
              </a:ext>
            </a:extLst>
          </p:cNvPr>
          <p:cNvSpPr>
            <a:spLocks noGrp="1"/>
          </p:cNvSpPr>
          <p:nvPr>
            <p:ph type="title"/>
          </p:nvPr>
        </p:nvSpPr>
        <p:spPr/>
        <p:txBody>
          <a:bodyPr>
            <a:normAutofit fontScale="90000"/>
          </a:bodyPr>
          <a:lstStyle/>
          <a:p>
            <a:r>
              <a:rPr lang="en-GB" dirty="0"/>
              <a:t>Our </a:t>
            </a:r>
            <a:r>
              <a:rPr lang="en-GB" dirty="0" err="1"/>
              <a:t>DeepLC</a:t>
            </a:r>
            <a:r>
              <a:rPr lang="en-GB" dirty="0"/>
              <a:t> model accurately predicts retention times of peptides with unseen modifications</a:t>
            </a:r>
            <a:endParaRPr lang="LID4096" dirty="0"/>
          </a:p>
        </p:txBody>
      </p:sp>
      <p:sp>
        <p:nvSpPr>
          <p:cNvPr id="9" name="Slide Number Placeholder 2">
            <a:extLst>
              <a:ext uri="{FF2B5EF4-FFF2-40B4-BE49-F238E27FC236}">
                <a16:creationId xmlns:a16="http://schemas.microsoft.com/office/drawing/2014/main" id="{5A5B54E5-2A5C-4251-88B8-354F0DB64C5C}"/>
              </a:ext>
            </a:extLst>
          </p:cNvPr>
          <p:cNvSpPr txBox="1">
            <a:spLocks/>
          </p:cNvSpPr>
          <p:nvPr/>
        </p:nvSpPr>
        <p:spPr>
          <a:xfrm>
            <a:off x="8019902" y="5624513"/>
            <a:ext cx="828675" cy="273844"/>
          </a:xfr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E3F558-74D7-4DE7-865B-0F3399673619}" type="slidenum">
              <a:rPr lang="nl-BE" sz="900">
                <a:solidFill>
                  <a:prstClr val="black">
                    <a:tint val="75000"/>
                  </a:prstClr>
                </a:solidFill>
                <a:latin typeface="Dense" panose="02000000000000000000" pitchFamily="50" charset="0"/>
              </a:rPr>
              <a:pPr algn="r">
                <a:defRPr/>
              </a:pPr>
              <a:t>31</a:t>
            </a:fld>
            <a:endParaRPr lang="nl-BE" sz="900" dirty="0">
              <a:solidFill>
                <a:prstClr val="black">
                  <a:tint val="75000"/>
                </a:prstClr>
              </a:solidFill>
              <a:latin typeface="Dense" panose="02000000000000000000" pitchFamily="50" charset="0"/>
            </a:endParaRPr>
          </a:p>
        </p:txBody>
      </p:sp>
      <p:pic>
        <p:nvPicPr>
          <p:cNvPr id="11" name="Picture 10">
            <a:extLst>
              <a:ext uri="{FF2B5EF4-FFF2-40B4-BE49-F238E27FC236}">
                <a16:creationId xmlns:a16="http://schemas.microsoft.com/office/drawing/2014/main" id="{812E532D-18B2-4A5D-A895-9ED912C5F8E0}"/>
              </a:ext>
            </a:extLst>
          </p:cNvPr>
          <p:cNvPicPr>
            <a:picLocks noChangeAspect="1"/>
          </p:cNvPicPr>
          <p:nvPr/>
        </p:nvPicPr>
        <p:blipFill rotWithShape="1">
          <a:blip r:embed="rId4"/>
          <a:srcRect t="19150" b="61142"/>
          <a:stretch/>
        </p:blipFill>
        <p:spPr>
          <a:xfrm>
            <a:off x="457200" y="1685488"/>
            <a:ext cx="5156787" cy="1495220"/>
          </a:xfrm>
          <a:prstGeom prst="rect">
            <a:avLst/>
          </a:prstGeom>
        </p:spPr>
      </p:pic>
      <p:sp>
        <p:nvSpPr>
          <p:cNvPr id="12" name="TextBox 11">
            <a:extLst>
              <a:ext uri="{FF2B5EF4-FFF2-40B4-BE49-F238E27FC236}">
                <a16:creationId xmlns:a16="http://schemas.microsoft.com/office/drawing/2014/main" id="{CB1E9A3B-F876-46E2-B5AF-58B08372D474}"/>
              </a:ext>
            </a:extLst>
          </p:cNvPr>
          <p:cNvSpPr txBox="1"/>
          <p:nvPr/>
        </p:nvSpPr>
        <p:spPr>
          <a:xfrm>
            <a:off x="5361394" y="1950967"/>
            <a:ext cx="2051074" cy="300082"/>
          </a:xfrm>
          <a:prstGeom prst="rect">
            <a:avLst/>
          </a:prstGeom>
          <a:noFill/>
        </p:spPr>
        <p:txBody>
          <a:bodyPr wrap="square" rtlCol="0">
            <a:spAutoFit/>
          </a:bodyPr>
          <a:lstStyle/>
          <a:p>
            <a:r>
              <a:rPr lang="en-US" sz="1350" dirty="0">
                <a:solidFill>
                  <a:srgbClr val="D62636"/>
                </a:solidFill>
              </a:rPr>
              <a:t>Traditional prediction</a:t>
            </a:r>
          </a:p>
        </p:txBody>
      </p:sp>
      <p:sp>
        <p:nvSpPr>
          <p:cNvPr id="13" name="TextBox 12">
            <a:extLst>
              <a:ext uri="{FF2B5EF4-FFF2-40B4-BE49-F238E27FC236}">
                <a16:creationId xmlns:a16="http://schemas.microsoft.com/office/drawing/2014/main" id="{211AD7BC-C842-4996-9419-D9E59890F500}"/>
              </a:ext>
            </a:extLst>
          </p:cNvPr>
          <p:cNvSpPr txBox="1"/>
          <p:nvPr/>
        </p:nvSpPr>
        <p:spPr>
          <a:xfrm>
            <a:off x="5316003" y="1739875"/>
            <a:ext cx="2051073" cy="300082"/>
          </a:xfrm>
          <a:prstGeom prst="rect">
            <a:avLst/>
          </a:prstGeom>
          <a:noFill/>
        </p:spPr>
        <p:txBody>
          <a:bodyPr wrap="square" rtlCol="0">
            <a:spAutoFit/>
          </a:bodyPr>
          <a:lstStyle/>
          <a:p>
            <a:r>
              <a:rPr lang="en-US" sz="1350" dirty="0" err="1">
                <a:solidFill>
                  <a:srgbClr val="1D30B5"/>
                </a:solidFill>
              </a:rPr>
              <a:t>DeepLC</a:t>
            </a:r>
            <a:r>
              <a:rPr lang="en-US" sz="1350" dirty="0">
                <a:solidFill>
                  <a:srgbClr val="1D30B5"/>
                </a:solidFill>
              </a:rPr>
              <a:t> prediction</a:t>
            </a:r>
          </a:p>
        </p:txBody>
      </p:sp>
      <p:sp>
        <p:nvSpPr>
          <p:cNvPr id="14" name="TextBox 13">
            <a:extLst>
              <a:ext uri="{FF2B5EF4-FFF2-40B4-BE49-F238E27FC236}">
                <a16:creationId xmlns:a16="http://schemas.microsoft.com/office/drawing/2014/main" id="{4D7056E5-0B86-4203-A0DA-4A83913FC8B8}"/>
              </a:ext>
            </a:extLst>
          </p:cNvPr>
          <p:cNvSpPr txBox="1"/>
          <p:nvPr/>
        </p:nvSpPr>
        <p:spPr>
          <a:xfrm>
            <a:off x="945823" y="1494190"/>
            <a:ext cx="965970" cy="300082"/>
          </a:xfrm>
          <a:prstGeom prst="rect">
            <a:avLst/>
          </a:prstGeom>
          <a:noFill/>
        </p:spPr>
        <p:txBody>
          <a:bodyPr wrap="none" rtlCol="0">
            <a:spAutoFit/>
          </a:bodyPr>
          <a:lstStyle/>
          <a:p>
            <a:pPr algn="ctr"/>
            <a:r>
              <a:rPr lang="en-GB" sz="1350" dirty="0">
                <a:solidFill>
                  <a:schemeClr val="bg1">
                    <a:lumMod val="50000"/>
                  </a:schemeClr>
                </a:solidFill>
              </a:rPr>
              <a:t>acetylation</a:t>
            </a:r>
            <a:endParaRPr lang="LID4096" sz="1350" dirty="0">
              <a:solidFill>
                <a:schemeClr val="bg1">
                  <a:lumMod val="50000"/>
                </a:schemeClr>
              </a:solidFill>
            </a:endParaRPr>
          </a:p>
        </p:txBody>
      </p:sp>
      <p:sp>
        <p:nvSpPr>
          <p:cNvPr id="16" name="TextBox 15">
            <a:extLst>
              <a:ext uri="{FF2B5EF4-FFF2-40B4-BE49-F238E27FC236}">
                <a16:creationId xmlns:a16="http://schemas.microsoft.com/office/drawing/2014/main" id="{E9535B10-0595-4582-8E7F-59DE442ADBC0}"/>
              </a:ext>
            </a:extLst>
          </p:cNvPr>
          <p:cNvSpPr txBox="1"/>
          <p:nvPr/>
        </p:nvSpPr>
        <p:spPr>
          <a:xfrm>
            <a:off x="2610419" y="1494190"/>
            <a:ext cx="1099981" cy="300082"/>
          </a:xfrm>
          <a:prstGeom prst="rect">
            <a:avLst/>
          </a:prstGeom>
          <a:noFill/>
        </p:spPr>
        <p:txBody>
          <a:bodyPr wrap="none" rtlCol="0">
            <a:spAutoFit/>
          </a:bodyPr>
          <a:lstStyle/>
          <a:p>
            <a:pPr algn="ctr"/>
            <a:r>
              <a:rPr lang="en-GB" sz="1350" dirty="0" err="1">
                <a:solidFill>
                  <a:schemeClr val="bg1">
                    <a:lumMod val="50000"/>
                  </a:schemeClr>
                </a:solidFill>
              </a:rPr>
              <a:t>succinylation</a:t>
            </a:r>
            <a:endParaRPr lang="LID4096" sz="1350" dirty="0">
              <a:solidFill>
                <a:schemeClr val="bg1">
                  <a:lumMod val="50000"/>
                </a:schemeClr>
              </a:solidFill>
            </a:endParaRPr>
          </a:p>
        </p:txBody>
      </p:sp>
      <p:sp>
        <p:nvSpPr>
          <p:cNvPr id="19" name="TextBox 18">
            <a:extLst>
              <a:ext uri="{FF2B5EF4-FFF2-40B4-BE49-F238E27FC236}">
                <a16:creationId xmlns:a16="http://schemas.microsoft.com/office/drawing/2014/main" id="{88CEF712-4F0A-42DF-957A-ECE1ABBB207F}"/>
              </a:ext>
            </a:extLst>
          </p:cNvPr>
          <p:cNvSpPr txBox="1"/>
          <p:nvPr/>
        </p:nvSpPr>
        <p:spPr>
          <a:xfrm>
            <a:off x="4276994" y="1494190"/>
            <a:ext cx="1217386" cy="300082"/>
          </a:xfrm>
          <a:prstGeom prst="rect">
            <a:avLst/>
          </a:prstGeom>
          <a:noFill/>
        </p:spPr>
        <p:txBody>
          <a:bodyPr wrap="none" rtlCol="0">
            <a:spAutoFit/>
          </a:bodyPr>
          <a:lstStyle/>
          <a:p>
            <a:pPr algn="ctr"/>
            <a:r>
              <a:rPr lang="en-GB" sz="1350" dirty="0" err="1">
                <a:solidFill>
                  <a:schemeClr val="bg1">
                    <a:lumMod val="50000"/>
                  </a:schemeClr>
                </a:solidFill>
              </a:rPr>
              <a:t>propionylation</a:t>
            </a:r>
            <a:endParaRPr lang="LID4096" sz="1350" dirty="0">
              <a:solidFill>
                <a:schemeClr val="bg1">
                  <a:lumMod val="50000"/>
                </a:schemeClr>
              </a:solidFill>
            </a:endParaRPr>
          </a:p>
        </p:txBody>
      </p:sp>
      <p:sp>
        <p:nvSpPr>
          <p:cNvPr id="21" name="TextBox 20">
            <a:extLst>
              <a:ext uri="{FF2B5EF4-FFF2-40B4-BE49-F238E27FC236}">
                <a16:creationId xmlns:a16="http://schemas.microsoft.com/office/drawing/2014/main" id="{7869389D-17C7-4AE2-BEA9-A4DC40DC76B5}"/>
              </a:ext>
            </a:extLst>
          </p:cNvPr>
          <p:cNvSpPr txBox="1"/>
          <p:nvPr/>
        </p:nvSpPr>
        <p:spPr>
          <a:xfrm>
            <a:off x="3829424" y="5249640"/>
            <a:ext cx="2051074" cy="300082"/>
          </a:xfrm>
          <a:prstGeom prst="rect">
            <a:avLst/>
          </a:prstGeom>
          <a:noFill/>
        </p:spPr>
        <p:txBody>
          <a:bodyPr wrap="square" rtlCol="0">
            <a:spAutoFit/>
          </a:bodyPr>
          <a:lstStyle/>
          <a:p>
            <a:r>
              <a:rPr lang="en-US" sz="1350" dirty="0">
                <a:solidFill>
                  <a:srgbClr val="CD3435"/>
                </a:solidFill>
              </a:rPr>
              <a:t>Traditional prediction</a:t>
            </a:r>
          </a:p>
        </p:txBody>
      </p:sp>
      <p:sp>
        <p:nvSpPr>
          <p:cNvPr id="22" name="TextBox 21">
            <a:extLst>
              <a:ext uri="{FF2B5EF4-FFF2-40B4-BE49-F238E27FC236}">
                <a16:creationId xmlns:a16="http://schemas.microsoft.com/office/drawing/2014/main" id="{88786BF0-F497-440F-9973-2DB8E3A92862}"/>
              </a:ext>
            </a:extLst>
          </p:cNvPr>
          <p:cNvSpPr txBox="1"/>
          <p:nvPr/>
        </p:nvSpPr>
        <p:spPr>
          <a:xfrm>
            <a:off x="5562322" y="5249640"/>
            <a:ext cx="2051073" cy="300082"/>
          </a:xfrm>
          <a:prstGeom prst="rect">
            <a:avLst/>
          </a:prstGeom>
          <a:noFill/>
        </p:spPr>
        <p:txBody>
          <a:bodyPr wrap="square" rtlCol="0">
            <a:spAutoFit/>
          </a:bodyPr>
          <a:lstStyle/>
          <a:p>
            <a:r>
              <a:rPr lang="en-US" sz="1350" dirty="0" err="1">
                <a:solidFill>
                  <a:srgbClr val="477CA6"/>
                </a:solidFill>
              </a:rPr>
              <a:t>DeepLC</a:t>
            </a:r>
            <a:r>
              <a:rPr lang="en-US" sz="1350" dirty="0">
                <a:solidFill>
                  <a:srgbClr val="477CA6"/>
                </a:solidFill>
              </a:rPr>
              <a:t> prediction</a:t>
            </a:r>
          </a:p>
        </p:txBody>
      </p:sp>
      <p:sp>
        <p:nvSpPr>
          <p:cNvPr id="28" name="TextBox 27">
            <a:extLst>
              <a:ext uri="{FF2B5EF4-FFF2-40B4-BE49-F238E27FC236}">
                <a16:creationId xmlns:a16="http://schemas.microsoft.com/office/drawing/2014/main" id="{1C5689DE-C632-4B27-9574-E8C10B8401AD}"/>
              </a:ext>
            </a:extLst>
          </p:cNvPr>
          <p:cNvSpPr txBox="1"/>
          <p:nvPr/>
        </p:nvSpPr>
        <p:spPr>
          <a:xfrm>
            <a:off x="634710" y="6279156"/>
            <a:ext cx="3376052" cy="584775"/>
          </a:xfrm>
          <a:prstGeom prst="rect">
            <a:avLst/>
          </a:prstGeom>
          <a:noFill/>
        </p:spPr>
        <p:txBody>
          <a:bodyPr wrap="none" rtlCol="0">
            <a:spAutoFit/>
          </a:bodyPr>
          <a:lstStyle/>
          <a:p>
            <a:pPr algn="l"/>
            <a:r>
              <a:rPr lang="nl-NL" sz="1600" dirty="0">
                <a:solidFill>
                  <a:schemeClr val="accent5"/>
                </a:solidFill>
                <a:latin typeface="Calibri"/>
              </a:rPr>
              <a:t>Dataset </a:t>
            </a:r>
            <a:r>
              <a:rPr lang="nl-NL" sz="1600" dirty="0" err="1">
                <a:solidFill>
                  <a:schemeClr val="accent5"/>
                </a:solidFill>
                <a:latin typeface="Calibri"/>
              </a:rPr>
              <a:t>from</a:t>
            </a:r>
            <a:r>
              <a:rPr lang="nl-NL" sz="1600" dirty="0">
                <a:solidFill>
                  <a:schemeClr val="accent5"/>
                </a:solidFill>
                <a:latin typeface="Calibri"/>
              </a:rPr>
              <a:t> </a:t>
            </a:r>
            <a:r>
              <a:rPr lang="nl-NL" sz="1600" dirty="0" err="1">
                <a:solidFill>
                  <a:schemeClr val="accent5"/>
                </a:solidFill>
                <a:latin typeface="Calibri"/>
              </a:rPr>
              <a:t>Zolg</a:t>
            </a:r>
            <a:r>
              <a:rPr lang="nl-NL" sz="1600" dirty="0">
                <a:solidFill>
                  <a:schemeClr val="accent5"/>
                </a:solidFill>
                <a:latin typeface="Calibri"/>
              </a:rPr>
              <a:t>, MCP, 2018</a:t>
            </a:r>
          </a:p>
          <a:p>
            <a:pPr algn="l"/>
            <a:r>
              <a:rPr lang="nl-NL" sz="1600" dirty="0">
                <a:solidFill>
                  <a:schemeClr val="accent5"/>
                </a:solidFill>
                <a:latin typeface="Calibri"/>
              </a:rPr>
              <a:t>Bouwmeester, Nature </a:t>
            </a:r>
            <a:r>
              <a:rPr lang="nl-NL" sz="1600" dirty="0" err="1">
                <a:solidFill>
                  <a:schemeClr val="accent5"/>
                </a:solidFill>
                <a:latin typeface="Calibri"/>
              </a:rPr>
              <a:t>Methods</a:t>
            </a:r>
            <a:r>
              <a:rPr lang="nl-NL" sz="1600" dirty="0">
                <a:solidFill>
                  <a:schemeClr val="accent5"/>
                </a:solidFill>
                <a:latin typeface="Calibri"/>
              </a:rPr>
              <a:t>, 2021</a:t>
            </a:r>
          </a:p>
        </p:txBody>
      </p:sp>
    </p:spTree>
    <p:extLst>
      <p:ext uri="{BB962C8B-B14F-4D97-AF65-F5344CB8AC3E}">
        <p14:creationId xmlns:p14="http://schemas.microsoft.com/office/powerpoint/2010/main" val="4014368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D81C-FDA4-F321-139A-05CE0EE7654F}"/>
              </a:ext>
            </a:extLst>
          </p:cNvPr>
          <p:cNvSpPr>
            <a:spLocks noGrp="1"/>
          </p:cNvSpPr>
          <p:nvPr>
            <p:ph type="title"/>
          </p:nvPr>
        </p:nvSpPr>
        <p:spPr/>
        <p:txBody>
          <a:bodyPr>
            <a:normAutofit fontScale="90000"/>
          </a:bodyPr>
          <a:lstStyle/>
          <a:p>
            <a:r>
              <a:rPr lang="en-GB" dirty="0"/>
              <a:t>MS2PIP and </a:t>
            </a:r>
            <a:r>
              <a:rPr lang="en-GB" dirty="0" err="1"/>
              <a:t>DeepLC</a:t>
            </a:r>
            <a:r>
              <a:rPr lang="en-GB" dirty="0"/>
              <a:t> in MS²Rescore dramatically boost identification in </a:t>
            </a:r>
            <a:r>
              <a:rPr lang="en-GB" dirty="0" err="1"/>
              <a:t>immunopeptidomics</a:t>
            </a:r>
            <a:endParaRPr lang="en-BE" dirty="0"/>
          </a:p>
        </p:txBody>
      </p:sp>
      <p:grpSp>
        <p:nvGrpSpPr>
          <p:cNvPr id="3" name="Group 2">
            <a:extLst>
              <a:ext uri="{FF2B5EF4-FFF2-40B4-BE49-F238E27FC236}">
                <a16:creationId xmlns:a16="http://schemas.microsoft.com/office/drawing/2014/main" id="{080B8CB4-5C19-225D-96BF-A7DE8AC75E03}"/>
              </a:ext>
            </a:extLst>
          </p:cNvPr>
          <p:cNvGrpSpPr/>
          <p:nvPr/>
        </p:nvGrpSpPr>
        <p:grpSpPr>
          <a:xfrm>
            <a:off x="1052735" y="1550280"/>
            <a:ext cx="7607759" cy="4704292"/>
            <a:chOff x="2057400" y="1896533"/>
            <a:chExt cx="7607759" cy="4704292"/>
          </a:xfrm>
        </p:grpSpPr>
        <p:grpSp>
          <p:nvGrpSpPr>
            <p:cNvPr id="4" name="Group 3">
              <a:extLst>
                <a:ext uri="{FF2B5EF4-FFF2-40B4-BE49-F238E27FC236}">
                  <a16:creationId xmlns:a16="http://schemas.microsoft.com/office/drawing/2014/main" id="{7B40CB51-84CB-D1DB-8403-C59BB597039F}"/>
                </a:ext>
              </a:extLst>
            </p:cNvPr>
            <p:cNvGrpSpPr/>
            <p:nvPr/>
          </p:nvGrpSpPr>
          <p:grpSpPr>
            <a:xfrm>
              <a:off x="2526841" y="2167467"/>
              <a:ext cx="7138318" cy="4433358"/>
              <a:chOff x="3581400" y="3282510"/>
              <a:chExt cx="4838542" cy="3005048"/>
            </a:xfrm>
          </p:grpSpPr>
          <p:pic>
            <p:nvPicPr>
              <p:cNvPr id="6" name="Picture 5">
                <a:extLst>
                  <a:ext uri="{FF2B5EF4-FFF2-40B4-BE49-F238E27FC236}">
                    <a16:creationId xmlns:a16="http://schemas.microsoft.com/office/drawing/2014/main" id="{09FDCD24-E0B1-70D0-2E34-D73A12D232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9" t="39610"/>
              <a:stretch/>
            </p:blipFill>
            <p:spPr bwMode="auto">
              <a:xfrm>
                <a:off x="3581400" y="3340100"/>
                <a:ext cx="4838542" cy="29474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CD21AED-A6DD-19E9-CE2D-8FBCBC69E4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6850" y="3429000"/>
                <a:ext cx="1365250" cy="4413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BF132FE-A795-645C-E17F-664B693F294D}"/>
                  </a:ext>
                </a:extLst>
              </p:cNvPr>
              <p:cNvSpPr/>
              <p:nvPr/>
            </p:nvSpPr>
            <p:spPr>
              <a:xfrm>
                <a:off x="3889665" y="3282510"/>
                <a:ext cx="4462181"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5" name="TextBox 4">
              <a:extLst>
                <a:ext uri="{FF2B5EF4-FFF2-40B4-BE49-F238E27FC236}">
                  <a16:creationId xmlns:a16="http://schemas.microsoft.com/office/drawing/2014/main" id="{CCB26A0E-6F67-4B80-41BF-EB4450397DBB}"/>
                </a:ext>
              </a:extLst>
            </p:cNvPr>
            <p:cNvSpPr txBox="1"/>
            <p:nvPr/>
          </p:nvSpPr>
          <p:spPr>
            <a:xfrm>
              <a:off x="2057400" y="1896533"/>
              <a:ext cx="2021707" cy="369332"/>
            </a:xfrm>
            <a:prstGeom prst="rect">
              <a:avLst/>
            </a:prstGeom>
            <a:noFill/>
          </p:spPr>
          <p:txBody>
            <a:bodyPr wrap="none" rtlCol="0">
              <a:spAutoFit/>
            </a:bodyPr>
            <a:lstStyle/>
            <a:p>
              <a:r>
                <a:rPr lang="en-GB" dirty="0"/>
                <a:t>IDed spectra (100k)</a:t>
              </a:r>
              <a:endParaRPr lang="LID4096" dirty="0"/>
            </a:p>
          </p:txBody>
        </p:sp>
      </p:grpSp>
      <p:sp>
        <p:nvSpPr>
          <p:cNvPr id="9" name="Arrow: Right 8">
            <a:extLst>
              <a:ext uri="{FF2B5EF4-FFF2-40B4-BE49-F238E27FC236}">
                <a16:creationId xmlns:a16="http://schemas.microsoft.com/office/drawing/2014/main" id="{965A05C0-18A9-BD25-3592-9523A68680C2}"/>
              </a:ext>
            </a:extLst>
          </p:cNvPr>
          <p:cNvSpPr/>
          <p:nvPr/>
        </p:nvSpPr>
        <p:spPr>
          <a:xfrm rot="16200000">
            <a:off x="818580" y="3651900"/>
            <a:ext cx="1171644" cy="140904"/>
          </a:xfrm>
          <a:prstGeom prst="rightArrow">
            <a:avLst>
              <a:gd name="adj1" fmla="val 50000"/>
              <a:gd name="adj2" fmla="val 154529"/>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DA31B0-268C-A3A9-6700-C53E49CE9F85}"/>
              </a:ext>
            </a:extLst>
          </p:cNvPr>
          <p:cNvSpPr txBox="1"/>
          <p:nvPr/>
        </p:nvSpPr>
        <p:spPr>
          <a:xfrm>
            <a:off x="170529" y="3537685"/>
            <a:ext cx="1216800" cy="646331"/>
          </a:xfrm>
          <a:prstGeom prst="rect">
            <a:avLst/>
          </a:prstGeom>
          <a:noFill/>
        </p:spPr>
        <p:txBody>
          <a:bodyPr wrap="square" rtlCol="0">
            <a:spAutoFit/>
          </a:bodyPr>
          <a:lstStyle/>
          <a:p>
            <a:pPr algn="ctr"/>
            <a:r>
              <a:rPr lang="en-US" dirty="0">
                <a:solidFill>
                  <a:schemeClr val="bg1">
                    <a:lumMod val="50000"/>
                  </a:schemeClr>
                </a:solidFill>
              </a:rPr>
              <a:t>more IDed</a:t>
            </a:r>
          </a:p>
          <a:p>
            <a:pPr algn="ctr"/>
            <a:r>
              <a:rPr lang="en-US" dirty="0">
                <a:solidFill>
                  <a:schemeClr val="bg1">
                    <a:lumMod val="50000"/>
                  </a:schemeClr>
                </a:solidFill>
              </a:rPr>
              <a:t>spectra</a:t>
            </a:r>
          </a:p>
        </p:txBody>
      </p:sp>
      <p:sp>
        <p:nvSpPr>
          <p:cNvPr id="11" name="TextBox 10">
            <a:extLst>
              <a:ext uri="{FF2B5EF4-FFF2-40B4-BE49-F238E27FC236}">
                <a16:creationId xmlns:a16="http://schemas.microsoft.com/office/drawing/2014/main" id="{5F71D767-01F3-E7EF-4057-9D3EB52E71C1}"/>
              </a:ext>
            </a:extLst>
          </p:cNvPr>
          <p:cNvSpPr txBox="1"/>
          <p:nvPr/>
        </p:nvSpPr>
        <p:spPr>
          <a:xfrm>
            <a:off x="4010029" y="6298840"/>
            <a:ext cx="3128002" cy="369332"/>
          </a:xfrm>
          <a:prstGeom prst="rect">
            <a:avLst/>
          </a:prstGeom>
          <a:noFill/>
        </p:spPr>
        <p:txBody>
          <a:bodyPr wrap="square" rtlCol="0">
            <a:spAutoFit/>
          </a:bodyPr>
          <a:lstStyle/>
          <a:p>
            <a:r>
              <a:rPr lang="en-US" dirty="0">
                <a:solidFill>
                  <a:schemeClr val="bg1">
                    <a:lumMod val="50000"/>
                  </a:schemeClr>
                </a:solidFill>
              </a:rPr>
              <a:t>more stringent FDR threshold</a:t>
            </a:r>
          </a:p>
        </p:txBody>
      </p:sp>
      <p:sp>
        <p:nvSpPr>
          <p:cNvPr id="12" name="Arrow: Right 11">
            <a:extLst>
              <a:ext uri="{FF2B5EF4-FFF2-40B4-BE49-F238E27FC236}">
                <a16:creationId xmlns:a16="http://schemas.microsoft.com/office/drawing/2014/main" id="{08C6F807-19A1-FEA2-9716-DD7DF8A4B883}"/>
              </a:ext>
            </a:extLst>
          </p:cNvPr>
          <p:cNvSpPr/>
          <p:nvPr/>
        </p:nvSpPr>
        <p:spPr>
          <a:xfrm rot="10800000">
            <a:off x="4671058" y="6237963"/>
            <a:ext cx="1171644" cy="140904"/>
          </a:xfrm>
          <a:prstGeom prst="rightArrow">
            <a:avLst>
              <a:gd name="adj1" fmla="val 50000"/>
              <a:gd name="adj2" fmla="val 154529"/>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97145F-7028-7D16-DD1D-B909D53D57E7}"/>
              </a:ext>
            </a:extLst>
          </p:cNvPr>
          <p:cNvSpPr txBox="1"/>
          <p:nvPr/>
        </p:nvSpPr>
        <p:spPr>
          <a:xfrm>
            <a:off x="5834952" y="1477660"/>
            <a:ext cx="926395" cy="307777"/>
          </a:xfrm>
          <a:prstGeom prst="rect">
            <a:avLst/>
          </a:prstGeom>
          <a:noFill/>
        </p:spPr>
        <p:txBody>
          <a:bodyPr wrap="square" rtlCol="0">
            <a:spAutoFit/>
          </a:bodyPr>
          <a:lstStyle/>
          <a:p>
            <a:r>
              <a:rPr lang="en-US" sz="1400" dirty="0">
                <a:solidFill>
                  <a:srgbClr val="797979"/>
                </a:solidFill>
              </a:rPr>
              <a:t>1% FDR</a:t>
            </a:r>
          </a:p>
        </p:txBody>
      </p:sp>
      <p:sp>
        <p:nvSpPr>
          <p:cNvPr id="14" name="TextBox 13">
            <a:extLst>
              <a:ext uri="{FF2B5EF4-FFF2-40B4-BE49-F238E27FC236}">
                <a16:creationId xmlns:a16="http://schemas.microsoft.com/office/drawing/2014/main" id="{67F53CEE-EBCF-7816-3DD0-04D1476EBB08}"/>
              </a:ext>
            </a:extLst>
          </p:cNvPr>
          <p:cNvSpPr txBox="1"/>
          <p:nvPr/>
        </p:nvSpPr>
        <p:spPr>
          <a:xfrm>
            <a:off x="4603331" y="1477660"/>
            <a:ext cx="1115789" cy="307777"/>
          </a:xfrm>
          <a:prstGeom prst="rect">
            <a:avLst/>
          </a:prstGeom>
          <a:noFill/>
        </p:spPr>
        <p:txBody>
          <a:bodyPr wrap="square" rtlCol="0">
            <a:spAutoFit/>
          </a:bodyPr>
          <a:lstStyle/>
          <a:p>
            <a:r>
              <a:rPr lang="en-US" sz="1400" dirty="0">
                <a:solidFill>
                  <a:srgbClr val="797979"/>
                </a:solidFill>
              </a:rPr>
              <a:t>0.1% FDR</a:t>
            </a:r>
          </a:p>
        </p:txBody>
      </p:sp>
      <p:cxnSp>
        <p:nvCxnSpPr>
          <p:cNvPr id="15" name="Straight Arrow Connector 14">
            <a:extLst>
              <a:ext uri="{FF2B5EF4-FFF2-40B4-BE49-F238E27FC236}">
                <a16:creationId xmlns:a16="http://schemas.microsoft.com/office/drawing/2014/main" id="{6EAA8824-135C-D804-115C-1FEF95112FCC}"/>
              </a:ext>
            </a:extLst>
          </p:cNvPr>
          <p:cNvCxnSpPr>
            <a:cxnSpLocks/>
          </p:cNvCxnSpPr>
          <p:nvPr/>
        </p:nvCxnSpPr>
        <p:spPr>
          <a:xfrm>
            <a:off x="5793995" y="4142404"/>
            <a:ext cx="0" cy="1003985"/>
          </a:xfrm>
          <a:prstGeom prst="straightConnector1">
            <a:avLst/>
          </a:prstGeom>
          <a:ln w="28575">
            <a:solidFill>
              <a:srgbClr val="FFBF87"/>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3FEF7A6F-EDE0-21A6-3503-95DF87BE2414}"/>
              </a:ext>
            </a:extLst>
          </p:cNvPr>
          <p:cNvCxnSpPr>
            <a:cxnSpLocks/>
          </p:cNvCxnSpPr>
          <p:nvPr/>
        </p:nvCxnSpPr>
        <p:spPr>
          <a:xfrm>
            <a:off x="5790814" y="3335951"/>
            <a:ext cx="0" cy="764276"/>
          </a:xfrm>
          <a:prstGeom prst="straightConnector1">
            <a:avLst/>
          </a:prstGeom>
          <a:ln w="28575">
            <a:solidFill>
              <a:srgbClr val="97D097"/>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BB671D1E-1FFD-1316-A25A-EF0B5CF39F27}"/>
              </a:ext>
            </a:extLst>
          </p:cNvPr>
          <p:cNvSpPr/>
          <p:nvPr/>
        </p:nvSpPr>
        <p:spPr>
          <a:xfrm>
            <a:off x="5086954" y="4590005"/>
            <a:ext cx="767050" cy="193865"/>
          </a:xfrm>
          <a:prstGeom prst="rect">
            <a:avLst/>
          </a:prstGeom>
          <a:effectLst>
            <a:softEdge rad="152400"/>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solidFill>
                  <a:srgbClr val="FFBF87"/>
                </a:solidFill>
              </a:rPr>
              <a:t>Percolator</a:t>
            </a:r>
          </a:p>
        </p:txBody>
      </p:sp>
      <p:sp>
        <p:nvSpPr>
          <p:cNvPr id="18" name="Rectangle 17">
            <a:extLst>
              <a:ext uri="{FF2B5EF4-FFF2-40B4-BE49-F238E27FC236}">
                <a16:creationId xmlns:a16="http://schemas.microsoft.com/office/drawing/2014/main" id="{F1C20960-0191-6A59-0209-472606F81236}"/>
              </a:ext>
            </a:extLst>
          </p:cNvPr>
          <p:cNvSpPr/>
          <p:nvPr/>
        </p:nvSpPr>
        <p:spPr>
          <a:xfrm>
            <a:off x="5756534" y="3413644"/>
            <a:ext cx="801977" cy="414724"/>
          </a:xfrm>
          <a:prstGeom prst="rect">
            <a:avLst/>
          </a:prstGeom>
          <a:effectLst>
            <a:softEdge rad="152400"/>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solidFill>
                  <a:srgbClr val="97D097"/>
                </a:solidFill>
              </a:rPr>
              <a:t>+ MS²PIP</a:t>
            </a:r>
          </a:p>
          <a:p>
            <a:pPr algn="ctr"/>
            <a:r>
              <a:rPr lang="en-US" sz="1000" b="1" dirty="0">
                <a:solidFill>
                  <a:srgbClr val="97D097"/>
                </a:solidFill>
              </a:rPr>
              <a:t>&amp; DeepLC</a:t>
            </a:r>
          </a:p>
        </p:txBody>
      </p:sp>
      <p:cxnSp>
        <p:nvCxnSpPr>
          <p:cNvPr id="19" name="Straight Arrow Connector 18">
            <a:extLst>
              <a:ext uri="{FF2B5EF4-FFF2-40B4-BE49-F238E27FC236}">
                <a16:creationId xmlns:a16="http://schemas.microsoft.com/office/drawing/2014/main" id="{CD30B28A-0C3C-E975-7250-22AD85522727}"/>
              </a:ext>
            </a:extLst>
          </p:cNvPr>
          <p:cNvCxnSpPr>
            <a:cxnSpLocks/>
          </p:cNvCxnSpPr>
          <p:nvPr/>
        </p:nvCxnSpPr>
        <p:spPr>
          <a:xfrm>
            <a:off x="4577977" y="3768439"/>
            <a:ext cx="0" cy="1228582"/>
          </a:xfrm>
          <a:prstGeom prst="straightConnector1">
            <a:avLst/>
          </a:prstGeom>
          <a:ln w="28575">
            <a:solidFill>
              <a:srgbClr val="97D097"/>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E1F8B807-87B9-FC4B-D480-2E0BF132B343}"/>
              </a:ext>
            </a:extLst>
          </p:cNvPr>
          <p:cNvSpPr/>
          <p:nvPr/>
        </p:nvSpPr>
        <p:spPr>
          <a:xfrm>
            <a:off x="3886599" y="3972426"/>
            <a:ext cx="743974" cy="332723"/>
          </a:xfrm>
          <a:prstGeom prst="rect">
            <a:avLst/>
          </a:prstGeom>
          <a:effectLst>
            <a:softEdge rad="152400"/>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dirty="0">
                <a:solidFill>
                  <a:srgbClr val="97D097"/>
                </a:solidFill>
              </a:rPr>
              <a:t>+ MS²PIP</a:t>
            </a:r>
          </a:p>
          <a:p>
            <a:pPr algn="ctr"/>
            <a:r>
              <a:rPr lang="en-US" sz="1000" b="1" dirty="0">
                <a:solidFill>
                  <a:srgbClr val="97D097"/>
                </a:solidFill>
              </a:rPr>
              <a:t>&amp; DeepLC</a:t>
            </a:r>
          </a:p>
        </p:txBody>
      </p:sp>
      <p:grpSp>
        <p:nvGrpSpPr>
          <p:cNvPr id="21" name="Group 20">
            <a:extLst>
              <a:ext uri="{FF2B5EF4-FFF2-40B4-BE49-F238E27FC236}">
                <a16:creationId xmlns:a16="http://schemas.microsoft.com/office/drawing/2014/main" id="{FB4C5789-5C59-0EFA-9443-E33A4005B773}"/>
              </a:ext>
            </a:extLst>
          </p:cNvPr>
          <p:cNvGrpSpPr/>
          <p:nvPr/>
        </p:nvGrpSpPr>
        <p:grpSpPr>
          <a:xfrm>
            <a:off x="4630573" y="1564123"/>
            <a:ext cx="1223431" cy="3981384"/>
            <a:chOff x="6174759" y="1180554"/>
            <a:chExt cx="1223431" cy="4444614"/>
          </a:xfrm>
        </p:grpSpPr>
        <p:cxnSp>
          <p:nvCxnSpPr>
            <p:cNvPr id="22" name="Straight Connector 21">
              <a:extLst>
                <a:ext uri="{FF2B5EF4-FFF2-40B4-BE49-F238E27FC236}">
                  <a16:creationId xmlns:a16="http://schemas.microsoft.com/office/drawing/2014/main" id="{643895B4-6412-C8B4-E316-80A3E06D5A7E}"/>
                </a:ext>
              </a:extLst>
            </p:cNvPr>
            <p:cNvCxnSpPr>
              <a:cxnSpLocks/>
            </p:cNvCxnSpPr>
            <p:nvPr/>
          </p:nvCxnSpPr>
          <p:spPr>
            <a:xfrm>
              <a:off x="7398190" y="1180554"/>
              <a:ext cx="0" cy="4444614"/>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4AC03A-F893-7EA6-774E-A943485BBA39}"/>
                </a:ext>
              </a:extLst>
            </p:cNvPr>
            <p:cNvCxnSpPr>
              <a:cxnSpLocks/>
            </p:cNvCxnSpPr>
            <p:nvPr/>
          </p:nvCxnSpPr>
          <p:spPr>
            <a:xfrm>
              <a:off x="6174759" y="1180554"/>
              <a:ext cx="0" cy="4444614"/>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EE0F92F-9109-109F-5A87-D632BC047033}"/>
              </a:ext>
            </a:extLst>
          </p:cNvPr>
          <p:cNvSpPr txBox="1"/>
          <p:nvPr/>
        </p:nvSpPr>
        <p:spPr>
          <a:xfrm>
            <a:off x="457200" y="6383073"/>
            <a:ext cx="3379643" cy="523220"/>
          </a:xfrm>
          <a:prstGeom prst="rect">
            <a:avLst/>
          </a:prstGeom>
          <a:noFill/>
        </p:spPr>
        <p:txBody>
          <a:bodyPr wrap="none" rtlCol="0">
            <a:spAutoFit/>
          </a:bodyPr>
          <a:lstStyle/>
          <a:p>
            <a:pPr algn="l"/>
            <a:r>
              <a:rPr lang="nl-BE" sz="1400" dirty="0">
                <a:latin typeface="Calibri"/>
              </a:rPr>
              <a:t>https://github.com/compomics/ms2rescore</a:t>
            </a:r>
          </a:p>
          <a:p>
            <a:pPr algn="l"/>
            <a:r>
              <a:rPr lang="nl-BE" sz="1400" dirty="0">
                <a:latin typeface="Calibri"/>
              </a:rPr>
              <a:t>Declercq, MCP, 2022</a:t>
            </a:r>
            <a:endParaRPr lang="nl-BE" sz="1400" i="1" dirty="0">
              <a:latin typeface="Calibri"/>
            </a:endParaRPr>
          </a:p>
        </p:txBody>
      </p:sp>
    </p:spTree>
    <p:extLst>
      <p:ext uri="{BB962C8B-B14F-4D97-AF65-F5344CB8AC3E}">
        <p14:creationId xmlns:p14="http://schemas.microsoft.com/office/powerpoint/2010/main" val="23712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BD16-DBB2-EAAE-C641-5149007091D6}"/>
              </a:ext>
            </a:extLst>
          </p:cNvPr>
          <p:cNvSpPr>
            <a:spLocks noGrp="1"/>
          </p:cNvSpPr>
          <p:nvPr>
            <p:ph type="title"/>
          </p:nvPr>
        </p:nvSpPr>
        <p:spPr/>
        <p:txBody>
          <a:bodyPr>
            <a:normAutofit/>
          </a:bodyPr>
          <a:lstStyle/>
          <a:p>
            <a:r>
              <a:rPr lang="en-GB" dirty="0"/>
              <a:t>MS²Rescore can also be applied</a:t>
            </a:r>
            <a:br>
              <a:rPr lang="en-GB" dirty="0"/>
            </a:br>
            <a:r>
              <a:rPr lang="en-GB" dirty="0"/>
              <a:t>to generic peptidomics data</a:t>
            </a:r>
            <a:endParaRPr lang="en-BE" dirty="0"/>
          </a:p>
        </p:txBody>
      </p:sp>
      <p:pic>
        <p:nvPicPr>
          <p:cNvPr id="20" name="Picture 19" descr="Chart&#10;&#10;Description automatically generated">
            <a:extLst>
              <a:ext uri="{FF2B5EF4-FFF2-40B4-BE49-F238E27FC236}">
                <a16:creationId xmlns:a16="http://schemas.microsoft.com/office/drawing/2014/main" id="{273431BC-637F-F025-DD58-F39C6BFC73F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l="2432" r="1"/>
          <a:stretch/>
        </p:blipFill>
        <p:spPr>
          <a:xfrm>
            <a:off x="2126225" y="1565281"/>
            <a:ext cx="5966893" cy="5106580"/>
          </a:xfrm>
          <a:prstGeom prst="rect">
            <a:avLst/>
          </a:prstGeom>
        </p:spPr>
      </p:pic>
      <p:sp>
        <p:nvSpPr>
          <p:cNvPr id="21" name="TextBox 20">
            <a:extLst>
              <a:ext uri="{FF2B5EF4-FFF2-40B4-BE49-F238E27FC236}">
                <a16:creationId xmlns:a16="http://schemas.microsoft.com/office/drawing/2014/main" id="{A63D6ABE-D7CE-0B1D-8F7A-948A8C6C0837}"/>
              </a:ext>
            </a:extLst>
          </p:cNvPr>
          <p:cNvSpPr txBox="1"/>
          <p:nvPr/>
        </p:nvSpPr>
        <p:spPr>
          <a:xfrm>
            <a:off x="5796145" y="1970089"/>
            <a:ext cx="846707" cy="338554"/>
          </a:xfrm>
          <a:prstGeom prst="rect">
            <a:avLst/>
          </a:prstGeom>
          <a:noFill/>
        </p:spPr>
        <p:txBody>
          <a:bodyPr wrap="none" rtlCol="0">
            <a:spAutoFit/>
          </a:bodyPr>
          <a:lstStyle/>
          <a:p>
            <a:r>
              <a:rPr lang="en-GB" sz="1600" dirty="0"/>
              <a:t>1% FDR</a:t>
            </a:r>
            <a:endParaRPr lang="LID4096" sz="1600" dirty="0"/>
          </a:p>
        </p:txBody>
      </p:sp>
      <p:sp>
        <p:nvSpPr>
          <p:cNvPr id="22" name="TextBox 21">
            <a:extLst>
              <a:ext uri="{FF2B5EF4-FFF2-40B4-BE49-F238E27FC236}">
                <a16:creationId xmlns:a16="http://schemas.microsoft.com/office/drawing/2014/main" id="{4DB9891D-52EA-4576-099B-34CC88F2D578}"/>
              </a:ext>
            </a:extLst>
          </p:cNvPr>
          <p:cNvSpPr txBox="1"/>
          <p:nvPr/>
        </p:nvSpPr>
        <p:spPr>
          <a:xfrm>
            <a:off x="3662263" y="1970089"/>
            <a:ext cx="1007007" cy="338554"/>
          </a:xfrm>
          <a:prstGeom prst="rect">
            <a:avLst/>
          </a:prstGeom>
          <a:noFill/>
        </p:spPr>
        <p:txBody>
          <a:bodyPr wrap="none" rtlCol="0">
            <a:spAutoFit/>
          </a:bodyPr>
          <a:lstStyle/>
          <a:p>
            <a:r>
              <a:rPr lang="en-GB" sz="1600" dirty="0"/>
              <a:t>0.1% FDR</a:t>
            </a:r>
            <a:endParaRPr lang="LID4096" sz="1600" dirty="0"/>
          </a:p>
        </p:txBody>
      </p:sp>
      <p:sp>
        <p:nvSpPr>
          <p:cNvPr id="23" name="TextBox 22">
            <a:extLst>
              <a:ext uri="{FF2B5EF4-FFF2-40B4-BE49-F238E27FC236}">
                <a16:creationId xmlns:a16="http://schemas.microsoft.com/office/drawing/2014/main" id="{27BE8A3B-4DB3-7BB4-6B99-E9E7C0EB0F45}"/>
              </a:ext>
            </a:extLst>
          </p:cNvPr>
          <p:cNvSpPr txBox="1"/>
          <p:nvPr/>
        </p:nvSpPr>
        <p:spPr>
          <a:xfrm>
            <a:off x="6691112" y="4761361"/>
            <a:ext cx="1085554" cy="338554"/>
          </a:xfrm>
          <a:prstGeom prst="rect">
            <a:avLst/>
          </a:prstGeom>
          <a:noFill/>
        </p:spPr>
        <p:txBody>
          <a:bodyPr wrap="none" rtlCol="0">
            <a:spAutoFit/>
          </a:bodyPr>
          <a:lstStyle/>
          <a:p>
            <a:r>
              <a:rPr lang="en-GB" sz="1600" dirty="0" err="1">
                <a:solidFill>
                  <a:srgbClr val="5CA6B5"/>
                </a:solidFill>
              </a:rPr>
              <a:t>MaxQuant</a:t>
            </a:r>
            <a:endParaRPr lang="LID4096" sz="1600" dirty="0">
              <a:solidFill>
                <a:srgbClr val="5CA6B5"/>
              </a:solidFill>
            </a:endParaRPr>
          </a:p>
        </p:txBody>
      </p:sp>
      <p:sp>
        <p:nvSpPr>
          <p:cNvPr id="24" name="TextBox 23">
            <a:extLst>
              <a:ext uri="{FF2B5EF4-FFF2-40B4-BE49-F238E27FC236}">
                <a16:creationId xmlns:a16="http://schemas.microsoft.com/office/drawing/2014/main" id="{04E4F5B8-F585-19BD-2757-ECDBDA39E0E7}"/>
              </a:ext>
            </a:extLst>
          </p:cNvPr>
          <p:cNvSpPr txBox="1"/>
          <p:nvPr/>
        </p:nvSpPr>
        <p:spPr>
          <a:xfrm>
            <a:off x="5809843" y="3901585"/>
            <a:ext cx="1235403" cy="338554"/>
          </a:xfrm>
          <a:prstGeom prst="rect">
            <a:avLst/>
          </a:prstGeom>
          <a:noFill/>
        </p:spPr>
        <p:txBody>
          <a:bodyPr wrap="none" rtlCol="0">
            <a:spAutoFit/>
          </a:bodyPr>
          <a:lstStyle/>
          <a:p>
            <a:r>
              <a:rPr lang="en-GB" sz="1600" dirty="0">
                <a:solidFill>
                  <a:srgbClr val="DFAF80"/>
                </a:solidFill>
              </a:rPr>
              <a:t>MS²ReScore</a:t>
            </a:r>
            <a:endParaRPr lang="LID4096" sz="1600" dirty="0">
              <a:solidFill>
                <a:srgbClr val="DFAF80"/>
              </a:solidFill>
            </a:endParaRPr>
          </a:p>
        </p:txBody>
      </p:sp>
      <p:sp>
        <p:nvSpPr>
          <p:cNvPr id="25" name="Rectangle 24">
            <a:extLst>
              <a:ext uri="{FF2B5EF4-FFF2-40B4-BE49-F238E27FC236}">
                <a16:creationId xmlns:a16="http://schemas.microsoft.com/office/drawing/2014/main" id="{FF1F43D9-F6C5-AC51-3F4E-072C76EC8D30}"/>
              </a:ext>
            </a:extLst>
          </p:cNvPr>
          <p:cNvSpPr/>
          <p:nvPr/>
        </p:nvSpPr>
        <p:spPr>
          <a:xfrm>
            <a:off x="2434654" y="1661711"/>
            <a:ext cx="1731112" cy="243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6" name="TextBox 25">
            <a:extLst>
              <a:ext uri="{FF2B5EF4-FFF2-40B4-BE49-F238E27FC236}">
                <a16:creationId xmlns:a16="http://schemas.microsoft.com/office/drawing/2014/main" id="{D4550A86-EC25-E058-A960-53E6C79DB2BC}"/>
              </a:ext>
            </a:extLst>
          </p:cNvPr>
          <p:cNvSpPr txBox="1"/>
          <p:nvPr/>
        </p:nvSpPr>
        <p:spPr>
          <a:xfrm>
            <a:off x="3974824" y="6512532"/>
            <a:ext cx="2293385" cy="338554"/>
          </a:xfrm>
          <a:prstGeom prst="rect">
            <a:avLst/>
          </a:prstGeom>
          <a:solidFill>
            <a:schemeClr val="bg1"/>
          </a:solidFill>
        </p:spPr>
        <p:txBody>
          <a:bodyPr wrap="none" rtlCol="0">
            <a:spAutoFit/>
          </a:bodyPr>
          <a:lstStyle/>
          <a:p>
            <a:r>
              <a:rPr lang="en-GB" sz="1600" dirty="0"/>
              <a:t>FDR threshold (log scale)</a:t>
            </a:r>
            <a:endParaRPr lang="LID4096" sz="1600" dirty="0"/>
          </a:p>
        </p:txBody>
      </p:sp>
      <p:cxnSp>
        <p:nvCxnSpPr>
          <p:cNvPr id="27" name="Straight Connector 26">
            <a:extLst>
              <a:ext uri="{FF2B5EF4-FFF2-40B4-BE49-F238E27FC236}">
                <a16:creationId xmlns:a16="http://schemas.microsoft.com/office/drawing/2014/main" id="{9152F5FB-C250-FE40-9ED8-2D2316D6B1A4}"/>
              </a:ext>
            </a:extLst>
          </p:cNvPr>
          <p:cNvCxnSpPr>
            <a:cxnSpLocks/>
          </p:cNvCxnSpPr>
          <p:nvPr/>
        </p:nvCxnSpPr>
        <p:spPr>
          <a:xfrm flipH="1">
            <a:off x="2411509" y="4449094"/>
            <a:ext cx="3354174" cy="0"/>
          </a:xfrm>
          <a:prstGeom prst="line">
            <a:avLst/>
          </a:prstGeom>
          <a:ln w="19050">
            <a:solidFill>
              <a:srgbClr val="FFBF87"/>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05B0C4-2CE5-3AFF-4442-88A849EA4A5F}"/>
              </a:ext>
            </a:extLst>
          </p:cNvPr>
          <p:cNvCxnSpPr>
            <a:cxnSpLocks/>
          </p:cNvCxnSpPr>
          <p:nvPr/>
        </p:nvCxnSpPr>
        <p:spPr>
          <a:xfrm flipH="1">
            <a:off x="2411509" y="4681881"/>
            <a:ext cx="2257761" cy="0"/>
          </a:xfrm>
          <a:prstGeom prst="line">
            <a:avLst/>
          </a:prstGeom>
          <a:ln w="19050">
            <a:solidFill>
              <a:srgbClr val="FFBF87"/>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77D4FBB-C730-C68D-6A23-0CE415F8503F}"/>
              </a:ext>
            </a:extLst>
          </p:cNvPr>
          <p:cNvCxnSpPr>
            <a:cxnSpLocks/>
          </p:cNvCxnSpPr>
          <p:nvPr/>
        </p:nvCxnSpPr>
        <p:spPr>
          <a:xfrm flipH="1">
            <a:off x="2411509" y="5676187"/>
            <a:ext cx="3354174" cy="0"/>
          </a:xfrm>
          <a:prstGeom prst="line">
            <a:avLst/>
          </a:prstGeom>
          <a:ln w="19050">
            <a:solidFill>
              <a:srgbClr val="5CA6B5"/>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0C77A37-934C-2405-1A45-CA576AA98FC6}"/>
              </a:ext>
            </a:extLst>
          </p:cNvPr>
          <p:cNvSpPr txBox="1"/>
          <p:nvPr/>
        </p:nvSpPr>
        <p:spPr>
          <a:xfrm>
            <a:off x="2086232" y="6004747"/>
            <a:ext cx="290464" cy="338554"/>
          </a:xfrm>
          <a:prstGeom prst="rect">
            <a:avLst/>
          </a:prstGeom>
          <a:solidFill>
            <a:schemeClr val="bg1"/>
          </a:solidFill>
        </p:spPr>
        <p:txBody>
          <a:bodyPr wrap="none" rtlCol="0">
            <a:spAutoFit/>
          </a:bodyPr>
          <a:lstStyle/>
          <a:p>
            <a:pPr algn="r"/>
            <a:r>
              <a:rPr lang="en-GB" sz="1600" dirty="0"/>
              <a:t>0</a:t>
            </a:r>
            <a:endParaRPr lang="LID4096" sz="1600" dirty="0"/>
          </a:p>
        </p:txBody>
      </p:sp>
      <p:sp>
        <p:nvSpPr>
          <p:cNvPr id="31" name="TextBox 30">
            <a:extLst>
              <a:ext uri="{FF2B5EF4-FFF2-40B4-BE49-F238E27FC236}">
                <a16:creationId xmlns:a16="http://schemas.microsoft.com/office/drawing/2014/main" id="{ADFE7BF2-A3C2-AC52-4647-2F42AEDBA13C}"/>
              </a:ext>
            </a:extLst>
          </p:cNvPr>
          <p:cNvSpPr txBox="1"/>
          <p:nvPr/>
        </p:nvSpPr>
        <p:spPr>
          <a:xfrm>
            <a:off x="1886690" y="5087885"/>
            <a:ext cx="490006" cy="338554"/>
          </a:xfrm>
          <a:prstGeom prst="rect">
            <a:avLst/>
          </a:prstGeom>
          <a:solidFill>
            <a:schemeClr val="bg1"/>
          </a:solidFill>
        </p:spPr>
        <p:txBody>
          <a:bodyPr wrap="none" rtlCol="0">
            <a:spAutoFit/>
          </a:bodyPr>
          <a:lstStyle/>
          <a:p>
            <a:pPr algn="r"/>
            <a:r>
              <a:rPr lang="en-GB" sz="1600" dirty="0"/>
              <a:t>20k</a:t>
            </a:r>
            <a:endParaRPr lang="LID4096" sz="1600" dirty="0"/>
          </a:p>
        </p:txBody>
      </p:sp>
      <p:sp>
        <p:nvSpPr>
          <p:cNvPr id="32" name="TextBox 31">
            <a:extLst>
              <a:ext uri="{FF2B5EF4-FFF2-40B4-BE49-F238E27FC236}">
                <a16:creationId xmlns:a16="http://schemas.microsoft.com/office/drawing/2014/main" id="{C6CC02B7-5D4D-3B46-5417-5AB9E0185D2E}"/>
              </a:ext>
            </a:extLst>
          </p:cNvPr>
          <p:cNvSpPr txBox="1"/>
          <p:nvPr/>
        </p:nvSpPr>
        <p:spPr>
          <a:xfrm>
            <a:off x="1881046" y="4175486"/>
            <a:ext cx="495650" cy="338554"/>
          </a:xfrm>
          <a:prstGeom prst="rect">
            <a:avLst/>
          </a:prstGeom>
          <a:solidFill>
            <a:schemeClr val="bg1"/>
          </a:solidFill>
        </p:spPr>
        <p:txBody>
          <a:bodyPr wrap="none" rtlCol="0">
            <a:spAutoFit/>
          </a:bodyPr>
          <a:lstStyle/>
          <a:p>
            <a:pPr algn="r"/>
            <a:r>
              <a:rPr lang="en-GB" sz="1600" dirty="0"/>
              <a:t>40k</a:t>
            </a:r>
            <a:endParaRPr lang="LID4096" sz="1600" dirty="0"/>
          </a:p>
        </p:txBody>
      </p:sp>
      <p:sp>
        <p:nvSpPr>
          <p:cNvPr id="33" name="TextBox 32">
            <a:extLst>
              <a:ext uri="{FF2B5EF4-FFF2-40B4-BE49-F238E27FC236}">
                <a16:creationId xmlns:a16="http://schemas.microsoft.com/office/drawing/2014/main" id="{CAFA4B17-B858-25CA-2BC5-046325B2B34A}"/>
              </a:ext>
            </a:extLst>
          </p:cNvPr>
          <p:cNvSpPr txBox="1"/>
          <p:nvPr/>
        </p:nvSpPr>
        <p:spPr>
          <a:xfrm>
            <a:off x="1862997" y="3277120"/>
            <a:ext cx="495650" cy="338554"/>
          </a:xfrm>
          <a:prstGeom prst="rect">
            <a:avLst/>
          </a:prstGeom>
          <a:solidFill>
            <a:schemeClr val="bg1"/>
          </a:solidFill>
        </p:spPr>
        <p:txBody>
          <a:bodyPr wrap="none" rtlCol="0">
            <a:spAutoFit/>
          </a:bodyPr>
          <a:lstStyle/>
          <a:p>
            <a:pPr algn="r"/>
            <a:r>
              <a:rPr lang="en-GB" sz="1600" dirty="0"/>
              <a:t>60k</a:t>
            </a:r>
            <a:endParaRPr lang="LID4096" sz="1600" dirty="0"/>
          </a:p>
        </p:txBody>
      </p:sp>
      <p:sp>
        <p:nvSpPr>
          <p:cNvPr id="34" name="TextBox 33">
            <a:extLst>
              <a:ext uri="{FF2B5EF4-FFF2-40B4-BE49-F238E27FC236}">
                <a16:creationId xmlns:a16="http://schemas.microsoft.com/office/drawing/2014/main" id="{B3D78546-DE54-F606-EF35-E32E1175E02A}"/>
              </a:ext>
            </a:extLst>
          </p:cNvPr>
          <p:cNvSpPr txBox="1"/>
          <p:nvPr/>
        </p:nvSpPr>
        <p:spPr>
          <a:xfrm>
            <a:off x="1881046" y="2362263"/>
            <a:ext cx="495650" cy="338554"/>
          </a:xfrm>
          <a:prstGeom prst="rect">
            <a:avLst/>
          </a:prstGeom>
          <a:solidFill>
            <a:schemeClr val="bg1"/>
          </a:solidFill>
        </p:spPr>
        <p:txBody>
          <a:bodyPr wrap="none" rtlCol="0">
            <a:spAutoFit/>
          </a:bodyPr>
          <a:lstStyle/>
          <a:p>
            <a:pPr algn="r"/>
            <a:r>
              <a:rPr lang="en-GB" sz="1600" dirty="0"/>
              <a:t>80k</a:t>
            </a:r>
            <a:endParaRPr lang="LID4096" sz="1600" dirty="0"/>
          </a:p>
        </p:txBody>
      </p:sp>
      <p:sp>
        <p:nvSpPr>
          <p:cNvPr id="35" name="TextBox 34">
            <a:extLst>
              <a:ext uri="{FF2B5EF4-FFF2-40B4-BE49-F238E27FC236}">
                <a16:creationId xmlns:a16="http://schemas.microsoft.com/office/drawing/2014/main" id="{686B92CF-F589-2D3B-6954-6CD72E2227D6}"/>
              </a:ext>
            </a:extLst>
          </p:cNvPr>
          <p:cNvSpPr txBox="1"/>
          <p:nvPr/>
        </p:nvSpPr>
        <p:spPr>
          <a:xfrm>
            <a:off x="1606022" y="1326575"/>
            <a:ext cx="1428596" cy="338554"/>
          </a:xfrm>
          <a:prstGeom prst="rect">
            <a:avLst/>
          </a:prstGeom>
          <a:noFill/>
        </p:spPr>
        <p:txBody>
          <a:bodyPr wrap="none" rtlCol="0">
            <a:spAutoFit/>
          </a:bodyPr>
          <a:lstStyle/>
          <a:p>
            <a:r>
              <a:rPr lang="en-GB" sz="1600" dirty="0"/>
              <a:t># IDed spectra</a:t>
            </a:r>
            <a:endParaRPr lang="LID4096" sz="1600" dirty="0"/>
          </a:p>
        </p:txBody>
      </p:sp>
      <p:sp>
        <p:nvSpPr>
          <p:cNvPr id="36" name="TextBox 35">
            <a:extLst>
              <a:ext uri="{FF2B5EF4-FFF2-40B4-BE49-F238E27FC236}">
                <a16:creationId xmlns:a16="http://schemas.microsoft.com/office/drawing/2014/main" id="{7E0B4DF7-BA34-5680-6156-5BD8CC6BF418}"/>
              </a:ext>
            </a:extLst>
          </p:cNvPr>
          <p:cNvSpPr txBox="1"/>
          <p:nvPr/>
        </p:nvSpPr>
        <p:spPr>
          <a:xfrm>
            <a:off x="457200" y="6595105"/>
            <a:ext cx="3379643" cy="307777"/>
          </a:xfrm>
          <a:prstGeom prst="rect">
            <a:avLst/>
          </a:prstGeom>
          <a:noFill/>
        </p:spPr>
        <p:txBody>
          <a:bodyPr wrap="none" rtlCol="0">
            <a:spAutoFit/>
          </a:bodyPr>
          <a:lstStyle/>
          <a:p>
            <a:pPr algn="l"/>
            <a:r>
              <a:rPr lang="nl-BE" sz="1400" dirty="0">
                <a:latin typeface="Calibri"/>
              </a:rPr>
              <a:t>https://github.com/compomics/ms2rescore</a:t>
            </a:r>
          </a:p>
        </p:txBody>
      </p:sp>
    </p:spTree>
    <p:extLst>
      <p:ext uri="{BB962C8B-B14F-4D97-AF65-F5344CB8AC3E}">
        <p14:creationId xmlns:p14="http://schemas.microsoft.com/office/powerpoint/2010/main" val="275529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D742-01DE-7357-082C-6308F3679480}"/>
              </a:ext>
            </a:extLst>
          </p:cNvPr>
          <p:cNvSpPr>
            <a:spLocks noGrp="1"/>
          </p:cNvSpPr>
          <p:nvPr>
            <p:ph type="title"/>
          </p:nvPr>
        </p:nvSpPr>
        <p:spPr>
          <a:xfrm>
            <a:off x="457200" y="145038"/>
            <a:ext cx="8332839" cy="1143000"/>
          </a:xfrm>
        </p:spPr>
        <p:txBody>
          <a:bodyPr>
            <a:normAutofit fontScale="90000"/>
          </a:bodyPr>
          <a:lstStyle/>
          <a:p>
            <a:r>
              <a:rPr lang="en-GB" dirty="0"/>
              <a:t>MS²Rescore also boosts metaproteomics, opening up the prospect of meta-</a:t>
            </a:r>
            <a:r>
              <a:rPr lang="en-GB" dirty="0" err="1"/>
              <a:t>immunopeptidomics</a:t>
            </a:r>
            <a:endParaRPr lang="en-BE" dirty="0"/>
          </a:p>
        </p:txBody>
      </p:sp>
      <p:pic>
        <p:nvPicPr>
          <p:cNvPr id="3" name="Picture 2">
            <a:extLst>
              <a:ext uri="{FF2B5EF4-FFF2-40B4-BE49-F238E27FC236}">
                <a16:creationId xmlns:a16="http://schemas.microsoft.com/office/drawing/2014/main" id="{671CA9DF-AABF-BA7A-5531-1FAA3411CC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22" y="1288038"/>
            <a:ext cx="7183793" cy="5391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24245F-5829-4AFF-FF50-D0F3CE989250}"/>
              </a:ext>
            </a:extLst>
          </p:cNvPr>
          <p:cNvSpPr txBox="1"/>
          <p:nvPr/>
        </p:nvSpPr>
        <p:spPr>
          <a:xfrm>
            <a:off x="457200" y="6595105"/>
            <a:ext cx="2952027" cy="307777"/>
          </a:xfrm>
          <a:prstGeom prst="rect">
            <a:avLst/>
          </a:prstGeom>
          <a:noFill/>
        </p:spPr>
        <p:txBody>
          <a:bodyPr wrap="none" rtlCol="0">
            <a:spAutoFit/>
          </a:bodyPr>
          <a:lstStyle/>
          <a:p>
            <a:pPr algn="l"/>
            <a:r>
              <a:rPr lang="nl-BE" sz="1400" dirty="0">
                <a:latin typeface="Calibri"/>
              </a:rPr>
              <a:t>Van Den Bossche </a:t>
            </a:r>
            <a:r>
              <a:rPr lang="nl-BE" sz="1400" i="1" dirty="0">
                <a:latin typeface="Calibri"/>
              </a:rPr>
              <a:t>et al</a:t>
            </a:r>
            <a:r>
              <a:rPr lang="nl-BE" sz="1400" dirty="0">
                <a:latin typeface="Calibri"/>
              </a:rPr>
              <a:t>., </a:t>
            </a:r>
            <a:r>
              <a:rPr lang="nl-BE" sz="1400" i="1" dirty="0">
                <a:latin typeface="Calibri"/>
              </a:rPr>
              <a:t>in </a:t>
            </a:r>
            <a:r>
              <a:rPr lang="nl-BE" sz="1400" i="1" dirty="0" err="1">
                <a:latin typeface="Calibri"/>
              </a:rPr>
              <a:t>preparation</a:t>
            </a:r>
            <a:endParaRPr lang="nl-BE" sz="1400" i="1" dirty="0">
              <a:latin typeface="Calibri"/>
            </a:endParaRPr>
          </a:p>
        </p:txBody>
      </p:sp>
    </p:spTree>
    <p:extLst>
      <p:ext uri="{BB962C8B-B14F-4D97-AF65-F5344CB8AC3E}">
        <p14:creationId xmlns:p14="http://schemas.microsoft.com/office/powerpoint/2010/main" val="283993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610A6820-37D9-4C57-8EC6-A624A917D39C}"/>
              </a:ext>
            </a:extLst>
          </p:cNvPr>
          <p:cNvPicPr>
            <a:picLocks noChangeAspect="1"/>
          </p:cNvPicPr>
          <p:nvPr/>
        </p:nvPicPr>
        <p:blipFill>
          <a:blip r:embed="rId2"/>
          <a:stretch>
            <a:fillRect/>
          </a:stretch>
        </p:blipFill>
        <p:spPr>
          <a:xfrm>
            <a:off x="3256125" y="3194674"/>
            <a:ext cx="1944886" cy="1393031"/>
          </a:xfrm>
          <a:prstGeom prst="rect">
            <a:avLst/>
          </a:prstGeom>
        </p:spPr>
      </p:pic>
      <p:sp>
        <p:nvSpPr>
          <p:cNvPr id="2" name="Title 1">
            <a:extLst>
              <a:ext uri="{FF2B5EF4-FFF2-40B4-BE49-F238E27FC236}">
                <a16:creationId xmlns:a16="http://schemas.microsoft.com/office/drawing/2014/main" id="{7ABE72EA-D235-438D-B2AA-AF319D380C98}"/>
              </a:ext>
            </a:extLst>
          </p:cNvPr>
          <p:cNvSpPr>
            <a:spLocks noGrp="1"/>
          </p:cNvSpPr>
          <p:nvPr>
            <p:ph type="title"/>
          </p:nvPr>
        </p:nvSpPr>
        <p:spPr/>
        <p:txBody>
          <a:bodyPr>
            <a:normAutofit fontScale="90000"/>
          </a:bodyPr>
          <a:lstStyle/>
          <a:p>
            <a:r>
              <a:rPr lang="en-GB" dirty="0"/>
              <a:t>MS2PIP and </a:t>
            </a:r>
            <a:r>
              <a:rPr lang="en-GB" dirty="0" err="1"/>
              <a:t>DeepLC</a:t>
            </a:r>
            <a:r>
              <a:rPr lang="en-GB" dirty="0"/>
              <a:t> power ionbot, a novel open modification search engine with high reliability</a:t>
            </a:r>
            <a:endParaRPr lang="LID4096" dirty="0"/>
          </a:p>
        </p:txBody>
      </p:sp>
      <p:grpSp>
        <p:nvGrpSpPr>
          <p:cNvPr id="10" name="Group 9">
            <a:extLst>
              <a:ext uri="{FF2B5EF4-FFF2-40B4-BE49-F238E27FC236}">
                <a16:creationId xmlns:a16="http://schemas.microsoft.com/office/drawing/2014/main" id="{A9E608FE-1E76-4162-9500-685D8D7A7C18}"/>
              </a:ext>
            </a:extLst>
          </p:cNvPr>
          <p:cNvGrpSpPr/>
          <p:nvPr/>
        </p:nvGrpSpPr>
        <p:grpSpPr>
          <a:xfrm>
            <a:off x="3084894" y="2457037"/>
            <a:ext cx="2358782" cy="1208138"/>
            <a:chOff x="5178845" y="2500512"/>
            <a:chExt cx="1486801" cy="761520"/>
          </a:xfrm>
        </p:grpSpPr>
        <p:pic>
          <p:nvPicPr>
            <p:cNvPr id="28" name="Afbeelding 11">
              <a:extLst>
                <a:ext uri="{FF2B5EF4-FFF2-40B4-BE49-F238E27FC236}">
                  <a16:creationId xmlns:a16="http://schemas.microsoft.com/office/drawing/2014/main" id="{39BB3FD8-0C99-47D1-9CFD-5276B085FD8F}"/>
                </a:ext>
              </a:extLst>
            </p:cNvPr>
            <p:cNvPicPr>
              <a:picLocks noChangeAspect="1"/>
            </p:cNvPicPr>
            <p:nvPr/>
          </p:nvPicPr>
          <p:blipFill rotWithShape="1">
            <a:blip r:embed="rId3">
              <a:clrChange>
                <a:clrFrom>
                  <a:srgbClr val="FFFFFF"/>
                </a:clrFrom>
                <a:clrTo>
                  <a:srgbClr val="FFFFFF">
                    <a:alpha val="0"/>
                  </a:srgbClr>
                </a:clrTo>
              </a:clrChange>
            </a:blip>
            <a:srcRect l="15371" t="10021" r="5951" b="7733"/>
            <a:stretch/>
          </p:blipFill>
          <p:spPr>
            <a:xfrm>
              <a:off x="5706310" y="2507070"/>
              <a:ext cx="438429" cy="439377"/>
            </a:xfrm>
            <a:prstGeom prst="rect">
              <a:avLst/>
            </a:prstGeom>
          </p:spPr>
        </p:pic>
        <p:pic>
          <p:nvPicPr>
            <p:cNvPr id="29" name="Content Placeholder 8">
              <a:extLst>
                <a:ext uri="{FF2B5EF4-FFF2-40B4-BE49-F238E27FC236}">
                  <a16:creationId xmlns:a16="http://schemas.microsoft.com/office/drawing/2014/main" id="{B26B531F-0AFA-4538-97F2-452A8EE51F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8845" y="2500512"/>
              <a:ext cx="439376" cy="439376"/>
            </a:xfrm>
            <a:prstGeom prst="rect">
              <a:avLst/>
            </a:prstGeom>
          </p:spPr>
        </p:pic>
        <p:grpSp>
          <p:nvGrpSpPr>
            <p:cNvPr id="30" name="Group 29">
              <a:extLst>
                <a:ext uri="{FF2B5EF4-FFF2-40B4-BE49-F238E27FC236}">
                  <a16:creationId xmlns:a16="http://schemas.microsoft.com/office/drawing/2014/main" id="{76D1932D-1782-4F2A-87BA-BFD477F4F544}"/>
                </a:ext>
              </a:extLst>
            </p:cNvPr>
            <p:cNvGrpSpPr/>
            <p:nvPr/>
          </p:nvGrpSpPr>
          <p:grpSpPr>
            <a:xfrm>
              <a:off x="6232828" y="2500512"/>
              <a:ext cx="432818" cy="432818"/>
              <a:chOff x="8075656" y="1318736"/>
              <a:chExt cx="432818" cy="432818"/>
            </a:xfrm>
            <a:solidFill>
              <a:schemeClr val="bg1">
                <a:lumMod val="50000"/>
              </a:schemeClr>
            </a:solidFill>
          </p:grpSpPr>
          <p:sp>
            <p:nvSpPr>
              <p:cNvPr id="31" name="Oval 30">
                <a:extLst>
                  <a:ext uri="{FF2B5EF4-FFF2-40B4-BE49-F238E27FC236}">
                    <a16:creationId xmlns:a16="http://schemas.microsoft.com/office/drawing/2014/main" id="{85567C13-F9E0-4947-8FB1-7BEA45C29816}"/>
                  </a:ext>
                </a:extLst>
              </p:cNvPr>
              <p:cNvSpPr/>
              <p:nvPr/>
            </p:nvSpPr>
            <p:spPr>
              <a:xfrm>
                <a:off x="8075656" y="1318736"/>
                <a:ext cx="432818" cy="432818"/>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750" b="1" dirty="0">
                  <a:solidFill>
                    <a:schemeClr val="bg1"/>
                  </a:solidFill>
                </a:endParaRPr>
              </a:p>
            </p:txBody>
          </p:sp>
          <p:sp>
            <p:nvSpPr>
              <p:cNvPr id="32" name="TextBox 31">
                <a:extLst>
                  <a:ext uri="{FF2B5EF4-FFF2-40B4-BE49-F238E27FC236}">
                    <a16:creationId xmlns:a16="http://schemas.microsoft.com/office/drawing/2014/main" id="{C596E65D-9306-4D73-A835-688A1B24E31A}"/>
                  </a:ext>
                </a:extLst>
              </p:cNvPr>
              <p:cNvSpPr txBox="1"/>
              <p:nvPr/>
            </p:nvSpPr>
            <p:spPr>
              <a:xfrm>
                <a:off x="8159196" y="1325294"/>
                <a:ext cx="266952" cy="312824"/>
              </a:xfrm>
              <a:prstGeom prst="rect">
                <a:avLst/>
              </a:prstGeom>
              <a:noFill/>
              <a:ln>
                <a:noFill/>
              </a:ln>
            </p:spPr>
            <p:txBody>
              <a:bodyPr wrap="none" rtlCol="0" anchor="t">
                <a:spAutoFit/>
              </a:bodyPr>
              <a:lstStyle/>
              <a:p>
                <a:pPr algn="ctr"/>
                <a:r>
                  <a:rPr lang="en-GB" sz="2625" b="1" dirty="0">
                    <a:solidFill>
                      <a:schemeClr val="bg1"/>
                    </a:solidFill>
                  </a:rPr>
                  <a:t>…</a:t>
                </a:r>
                <a:endParaRPr lang="LID4096" sz="2625" b="1" dirty="0">
                  <a:solidFill>
                    <a:schemeClr val="bg1"/>
                  </a:solidFill>
                </a:endParaRPr>
              </a:p>
            </p:txBody>
          </p:sp>
        </p:grpSp>
        <p:cxnSp>
          <p:nvCxnSpPr>
            <p:cNvPr id="33" name="Straight Arrow Connector 32">
              <a:extLst>
                <a:ext uri="{FF2B5EF4-FFF2-40B4-BE49-F238E27FC236}">
                  <a16:creationId xmlns:a16="http://schemas.microsoft.com/office/drawing/2014/main" id="{79F0B963-5287-4870-94E4-D0916D2C79A2}"/>
                </a:ext>
              </a:extLst>
            </p:cNvPr>
            <p:cNvCxnSpPr>
              <a:cxnSpLocks/>
              <a:stCxn id="29" idx="2"/>
            </p:cNvCxnSpPr>
            <p:nvPr/>
          </p:nvCxnSpPr>
          <p:spPr>
            <a:xfrm>
              <a:off x="5398533" y="2939888"/>
              <a:ext cx="274192" cy="200667"/>
            </a:xfrm>
            <a:prstGeom prst="straightConnector1">
              <a:avLst/>
            </a:prstGeom>
            <a:ln w="28575">
              <a:solidFill>
                <a:srgbClr val="15A38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CD3049B-C1D3-4C42-A58D-DCE2A9F50E62}"/>
                </a:ext>
              </a:extLst>
            </p:cNvPr>
            <p:cNvCxnSpPr>
              <a:cxnSpLocks/>
            </p:cNvCxnSpPr>
            <p:nvPr/>
          </p:nvCxnSpPr>
          <p:spPr>
            <a:xfrm>
              <a:off x="5925524" y="2933330"/>
              <a:ext cx="0" cy="208474"/>
            </a:xfrm>
            <a:prstGeom prst="straightConnector1">
              <a:avLst/>
            </a:prstGeom>
            <a:ln w="28575">
              <a:solidFill>
                <a:srgbClr val="76373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C9A434E-4051-4D37-B981-364F6E7A95C0}"/>
                </a:ext>
              </a:extLst>
            </p:cNvPr>
            <p:cNvCxnSpPr>
              <a:cxnSpLocks/>
              <a:stCxn id="31" idx="4"/>
            </p:cNvCxnSpPr>
            <p:nvPr/>
          </p:nvCxnSpPr>
          <p:spPr>
            <a:xfrm flipH="1">
              <a:off x="6162861" y="2933330"/>
              <a:ext cx="286376" cy="20722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39D879B-4876-409D-8EE2-DC7C4DBF6B22}"/>
                </a:ext>
              </a:extLst>
            </p:cNvPr>
            <p:cNvSpPr/>
            <p:nvPr/>
          </p:nvSpPr>
          <p:spPr>
            <a:xfrm>
              <a:off x="5686127" y="3144812"/>
              <a:ext cx="116969" cy="116473"/>
            </a:xfrm>
            <a:prstGeom prst="rect">
              <a:avLst/>
            </a:prstGeom>
            <a:solidFill>
              <a:srgbClr val="15A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sp>
          <p:nvSpPr>
            <p:cNvPr id="37" name="Rectangle 36">
              <a:extLst>
                <a:ext uri="{FF2B5EF4-FFF2-40B4-BE49-F238E27FC236}">
                  <a16:creationId xmlns:a16="http://schemas.microsoft.com/office/drawing/2014/main" id="{F2A29638-BBC6-47E1-AD89-38AD10130666}"/>
                </a:ext>
              </a:extLst>
            </p:cNvPr>
            <p:cNvSpPr/>
            <p:nvPr/>
          </p:nvSpPr>
          <p:spPr>
            <a:xfrm>
              <a:off x="5866827" y="3145559"/>
              <a:ext cx="116969" cy="116473"/>
            </a:xfrm>
            <a:prstGeom prst="rect">
              <a:avLst/>
            </a:prstGeom>
            <a:solidFill>
              <a:srgbClr val="76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sp>
          <p:nvSpPr>
            <p:cNvPr id="38" name="Rectangle 37">
              <a:extLst>
                <a:ext uri="{FF2B5EF4-FFF2-40B4-BE49-F238E27FC236}">
                  <a16:creationId xmlns:a16="http://schemas.microsoft.com/office/drawing/2014/main" id="{8D4A36DD-F933-4984-9C3E-5C899EDE1300}"/>
                </a:ext>
              </a:extLst>
            </p:cNvPr>
            <p:cNvSpPr/>
            <p:nvPr/>
          </p:nvSpPr>
          <p:spPr>
            <a:xfrm>
              <a:off x="6037515" y="3145559"/>
              <a:ext cx="116969" cy="1164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grpSp>
      <p:sp>
        <p:nvSpPr>
          <p:cNvPr id="39" name="TextBox 38">
            <a:extLst>
              <a:ext uri="{FF2B5EF4-FFF2-40B4-BE49-F238E27FC236}">
                <a16:creationId xmlns:a16="http://schemas.microsoft.com/office/drawing/2014/main" id="{7CFBEA92-AB7E-4C9A-A767-52C70C767FAE}"/>
              </a:ext>
            </a:extLst>
          </p:cNvPr>
          <p:cNvSpPr txBox="1"/>
          <p:nvPr/>
        </p:nvSpPr>
        <p:spPr>
          <a:xfrm>
            <a:off x="4831528" y="3405430"/>
            <a:ext cx="2006090" cy="357790"/>
          </a:xfrm>
          <a:prstGeom prst="rect">
            <a:avLst/>
          </a:prstGeom>
          <a:noFill/>
        </p:spPr>
        <p:txBody>
          <a:bodyPr wrap="square" rtlCol="0">
            <a:spAutoFit/>
          </a:bodyPr>
          <a:lstStyle/>
          <a:p>
            <a:r>
              <a:rPr lang="en-GB" sz="1725" i="1" dirty="0">
                <a:solidFill>
                  <a:schemeClr val="accent5"/>
                </a:solidFill>
              </a:rPr>
              <a:t>predictions</a:t>
            </a:r>
            <a:endParaRPr lang="LID4096" sz="1725" i="1" dirty="0">
              <a:solidFill>
                <a:schemeClr val="accent5"/>
              </a:solidFill>
            </a:endParaRPr>
          </a:p>
        </p:txBody>
      </p:sp>
      <p:sp>
        <p:nvSpPr>
          <p:cNvPr id="40" name="TextBox 39">
            <a:extLst>
              <a:ext uri="{FF2B5EF4-FFF2-40B4-BE49-F238E27FC236}">
                <a16:creationId xmlns:a16="http://schemas.microsoft.com/office/drawing/2014/main" id="{E36BC273-81DB-4212-BA03-4BB9131F5BA4}"/>
              </a:ext>
            </a:extLst>
          </p:cNvPr>
          <p:cNvSpPr txBox="1"/>
          <p:nvPr/>
        </p:nvSpPr>
        <p:spPr>
          <a:xfrm>
            <a:off x="5570840" y="2602027"/>
            <a:ext cx="1988775" cy="357790"/>
          </a:xfrm>
          <a:prstGeom prst="rect">
            <a:avLst/>
          </a:prstGeom>
          <a:noFill/>
        </p:spPr>
        <p:txBody>
          <a:bodyPr wrap="square" rtlCol="0">
            <a:spAutoFit/>
          </a:bodyPr>
          <a:lstStyle/>
          <a:p>
            <a:r>
              <a:rPr lang="en-GB" sz="1725" i="1" dirty="0">
                <a:solidFill>
                  <a:srgbClr val="5BC0BE"/>
                </a:solidFill>
              </a:rPr>
              <a:t>ML models</a:t>
            </a:r>
            <a:endParaRPr lang="LID4096" sz="1725" i="1" dirty="0">
              <a:solidFill>
                <a:srgbClr val="5BC0BE"/>
              </a:solidFill>
            </a:endParaRPr>
          </a:p>
        </p:txBody>
      </p:sp>
      <p:sp>
        <p:nvSpPr>
          <p:cNvPr id="44" name="TextBox 43">
            <a:extLst>
              <a:ext uri="{FF2B5EF4-FFF2-40B4-BE49-F238E27FC236}">
                <a16:creationId xmlns:a16="http://schemas.microsoft.com/office/drawing/2014/main" id="{29E4451D-AF3D-4EDC-922D-CC414B96FC0E}"/>
              </a:ext>
            </a:extLst>
          </p:cNvPr>
          <p:cNvSpPr txBox="1"/>
          <p:nvPr/>
        </p:nvSpPr>
        <p:spPr>
          <a:xfrm>
            <a:off x="2984520" y="1940015"/>
            <a:ext cx="2569257" cy="300082"/>
          </a:xfrm>
          <a:prstGeom prst="rect">
            <a:avLst/>
          </a:prstGeom>
          <a:noFill/>
        </p:spPr>
        <p:txBody>
          <a:bodyPr wrap="square" rtlCol="0">
            <a:spAutoFit/>
          </a:bodyPr>
          <a:lstStyle/>
          <a:p>
            <a:pPr algn="ctr"/>
            <a:r>
              <a:rPr lang="en-GB" sz="1350" i="1" dirty="0">
                <a:solidFill>
                  <a:schemeClr val="accent2"/>
                </a:solidFill>
              </a:rPr>
              <a:t>improved ML-based algorithms</a:t>
            </a:r>
            <a:endParaRPr lang="LID4096" sz="1350" i="1" dirty="0">
              <a:solidFill>
                <a:schemeClr val="accent2"/>
              </a:solidFill>
            </a:endParaRPr>
          </a:p>
        </p:txBody>
      </p:sp>
      <p:cxnSp>
        <p:nvCxnSpPr>
          <p:cNvPr id="46" name="Straight Arrow Connector 45">
            <a:extLst>
              <a:ext uri="{FF2B5EF4-FFF2-40B4-BE49-F238E27FC236}">
                <a16:creationId xmlns:a16="http://schemas.microsoft.com/office/drawing/2014/main" id="{F230A69B-75AB-42DE-BA6C-0F44998B91B5}"/>
              </a:ext>
            </a:extLst>
          </p:cNvPr>
          <p:cNvCxnSpPr>
            <a:cxnSpLocks/>
          </p:cNvCxnSpPr>
          <p:nvPr/>
        </p:nvCxnSpPr>
        <p:spPr>
          <a:xfrm>
            <a:off x="4269149" y="4495530"/>
            <a:ext cx="0" cy="4610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EA130B1-C413-4822-990B-CA62ABC81FA7}"/>
              </a:ext>
            </a:extLst>
          </p:cNvPr>
          <p:cNvSpPr txBox="1"/>
          <p:nvPr/>
        </p:nvSpPr>
        <p:spPr>
          <a:xfrm>
            <a:off x="4361933" y="4538717"/>
            <a:ext cx="3693125" cy="357790"/>
          </a:xfrm>
          <a:prstGeom prst="rect">
            <a:avLst/>
          </a:prstGeom>
          <a:noFill/>
        </p:spPr>
        <p:txBody>
          <a:bodyPr wrap="square" rtlCol="0">
            <a:spAutoFit/>
          </a:bodyPr>
          <a:lstStyle/>
          <a:p>
            <a:r>
              <a:rPr lang="en-GB" sz="1725" i="1" dirty="0">
                <a:solidFill>
                  <a:schemeClr val="accent3"/>
                </a:solidFill>
              </a:rPr>
              <a:t>fully machine learning-based scoring</a:t>
            </a:r>
            <a:endParaRPr lang="LID4096" sz="1725" i="1" dirty="0">
              <a:solidFill>
                <a:schemeClr val="accent3"/>
              </a:solidFill>
            </a:endParaRPr>
          </a:p>
        </p:txBody>
      </p:sp>
      <p:sp>
        <p:nvSpPr>
          <p:cNvPr id="12" name="TextBox 11">
            <a:extLst>
              <a:ext uri="{FF2B5EF4-FFF2-40B4-BE49-F238E27FC236}">
                <a16:creationId xmlns:a16="http://schemas.microsoft.com/office/drawing/2014/main" id="{7DF00FC8-AC08-4900-8C82-052DFC4A2E4F}"/>
              </a:ext>
            </a:extLst>
          </p:cNvPr>
          <p:cNvSpPr txBox="1"/>
          <p:nvPr/>
        </p:nvSpPr>
        <p:spPr>
          <a:xfrm>
            <a:off x="2421620" y="5026711"/>
            <a:ext cx="3705373" cy="669414"/>
          </a:xfrm>
          <a:prstGeom prst="rect">
            <a:avLst/>
          </a:prstGeom>
          <a:noFill/>
        </p:spPr>
        <p:txBody>
          <a:bodyPr wrap="none" rtlCol="0">
            <a:spAutoFit/>
          </a:bodyPr>
          <a:lstStyle/>
          <a:p>
            <a:pPr algn="ctr"/>
            <a:r>
              <a:rPr lang="en-GB" sz="1875" dirty="0"/>
              <a:t>sensitive and highly accurate</a:t>
            </a:r>
          </a:p>
          <a:p>
            <a:pPr algn="ctr"/>
            <a:r>
              <a:rPr lang="en-GB" sz="1875" dirty="0"/>
              <a:t>identification of (modified) peptides</a:t>
            </a:r>
            <a:endParaRPr lang="LID4096" sz="1875" dirty="0"/>
          </a:p>
        </p:txBody>
      </p:sp>
      <p:cxnSp>
        <p:nvCxnSpPr>
          <p:cNvPr id="49" name="Straight Arrow Connector 48">
            <a:extLst>
              <a:ext uri="{FF2B5EF4-FFF2-40B4-BE49-F238E27FC236}">
                <a16:creationId xmlns:a16="http://schemas.microsoft.com/office/drawing/2014/main" id="{9DAB929D-2C5D-436D-962C-81D56B515FF5}"/>
              </a:ext>
            </a:extLst>
          </p:cNvPr>
          <p:cNvCxnSpPr>
            <a:cxnSpLocks/>
          </p:cNvCxnSpPr>
          <p:nvPr/>
        </p:nvCxnSpPr>
        <p:spPr>
          <a:xfrm>
            <a:off x="4269149" y="2203879"/>
            <a:ext cx="0" cy="18997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F283F73-C890-4671-BEE5-3A49A8A0E328}"/>
              </a:ext>
            </a:extLst>
          </p:cNvPr>
          <p:cNvSpPr txBox="1"/>
          <p:nvPr/>
        </p:nvSpPr>
        <p:spPr>
          <a:xfrm>
            <a:off x="634710" y="6279156"/>
            <a:ext cx="6441763" cy="584775"/>
          </a:xfrm>
          <a:prstGeom prst="rect">
            <a:avLst/>
          </a:prstGeom>
          <a:noFill/>
        </p:spPr>
        <p:txBody>
          <a:bodyPr wrap="none" rtlCol="0">
            <a:spAutoFit/>
          </a:bodyPr>
          <a:lstStyle/>
          <a:p>
            <a:pPr algn="l"/>
            <a:r>
              <a:rPr lang="nl-NL" sz="1600" dirty="0">
                <a:solidFill>
                  <a:schemeClr val="accent5"/>
                </a:solidFill>
                <a:latin typeface="Calibri"/>
              </a:rPr>
              <a:t>https://ionbot.cloud</a:t>
            </a:r>
          </a:p>
          <a:p>
            <a:pPr algn="l"/>
            <a:r>
              <a:rPr lang="nl-NL" sz="1600" dirty="0" err="1">
                <a:solidFill>
                  <a:schemeClr val="accent5"/>
                </a:solidFill>
                <a:latin typeface="Calibri"/>
              </a:rPr>
              <a:t>Degroeve</a:t>
            </a:r>
            <a:r>
              <a:rPr lang="nl-NL" sz="1600" dirty="0">
                <a:solidFill>
                  <a:schemeClr val="accent5"/>
                </a:solidFill>
                <a:latin typeface="Calibri"/>
              </a:rPr>
              <a:t>, https://www.biorxiv.org/content/10.1101/2021.07.02.450686v2</a:t>
            </a:r>
          </a:p>
        </p:txBody>
      </p:sp>
    </p:spTree>
    <p:extLst>
      <p:ext uri="{BB962C8B-B14F-4D97-AF65-F5344CB8AC3E}">
        <p14:creationId xmlns:p14="http://schemas.microsoft.com/office/powerpoint/2010/main" val="266485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6807-9634-49B4-9C0E-C4851B871100}"/>
              </a:ext>
            </a:extLst>
          </p:cNvPr>
          <p:cNvSpPr>
            <a:spLocks noGrp="1"/>
          </p:cNvSpPr>
          <p:nvPr>
            <p:ph type="title"/>
          </p:nvPr>
        </p:nvSpPr>
        <p:spPr/>
        <p:txBody>
          <a:bodyPr>
            <a:normAutofit/>
          </a:bodyPr>
          <a:lstStyle/>
          <a:p>
            <a:r>
              <a:rPr lang="en-GB" sz="3100" dirty="0" err="1"/>
              <a:t>ionbot</a:t>
            </a:r>
            <a:r>
              <a:rPr lang="en-GB" sz="3100" dirty="0"/>
              <a:t> shows the value of open modification searches, and of accurate prediction models</a:t>
            </a:r>
            <a:endParaRPr lang="LID4096" sz="3100" dirty="0"/>
          </a:p>
        </p:txBody>
      </p:sp>
      <p:grpSp>
        <p:nvGrpSpPr>
          <p:cNvPr id="8" name="Group 7">
            <a:extLst>
              <a:ext uri="{FF2B5EF4-FFF2-40B4-BE49-F238E27FC236}">
                <a16:creationId xmlns:a16="http://schemas.microsoft.com/office/drawing/2014/main" id="{F94BE173-C69D-4865-820F-70397669E485}"/>
              </a:ext>
            </a:extLst>
          </p:cNvPr>
          <p:cNvGrpSpPr/>
          <p:nvPr/>
        </p:nvGrpSpPr>
        <p:grpSpPr>
          <a:xfrm>
            <a:off x="1195589" y="1996024"/>
            <a:ext cx="6518216" cy="338162"/>
            <a:chOff x="920350" y="1340660"/>
            <a:chExt cx="8690955" cy="450883"/>
          </a:xfrm>
        </p:grpSpPr>
        <p:pic>
          <p:nvPicPr>
            <p:cNvPr id="3" name="Afbeelding 22">
              <a:extLst>
                <a:ext uri="{FF2B5EF4-FFF2-40B4-BE49-F238E27FC236}">
                  <a16:creationId xmlns:a16="http://schemas.microsoft.com/office/drawing/2014/main" id="{C8F735B8-2D5D-4711-AE5A-BA3731CAB853}"/>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920350" y="1340661"/>
              <a:ext cx="5260171" cy="450882"/>
            </a:xfrm>
            <a:prstGeom prst="rect">
              <a:avLst/>
            </a:prstGeom>
          </p:spPr>
        </p:pic>
        <p:pic>
          <p:nvPicPr>
            <p:cNvPr id="5" name="Afbeelding 23">
              <a:extLst>
                <a:ext uri="{FF2B5EF4-FFF2-40B4-BE49-F238E27FC236}">
                  <a16:creationId xmlns:a16="http://schemas.microsoft.com/office/drawing/2014/main" id="{9DF05E4F-45EF-4FB0-8A39-4A93E81D88CC}"/>
                </a:ext>
              </a:extLst>
            </p:cNvPr>
            <p:cNvPicPr/>
            <p:nvPr/>
          </p:nvPicPr>
          <p:blipFill rotWithShape="1">
            <a:blip r:embed="rId3">
              <a:extLst>
                <a:ext uri="{28A0092B-C50C-407E-A947-70E740481C1C}">
                  <a14:useLocalDpi xmlns:a14="http://schemas.microsoft.com/office/drawing/2010/main"/>
                </a:ext>
              </a:extLst>
            </a:blip>
            <a:srcRect/>
            <a:stretch/>
          </p:blipFill>
          <p:spPr>
            <a:xfrm>
              <a:off x="6180585" y="1340660"/>
              <a:ext cx="3430720" cy="439569"/>
            </a:xfrm>
            <a:prstGeom prst="rect">
              <a:avLst/>
            </a:prstGeom>
          </p:spPr>
        </p:pic>
      </p:grpSp>
      <p:sp>
        <p:nvSpPr>
          <p:cNvPr id="6" name="TextBox 5">
            <a:extLst>
              <a:ext uri="{FF2B5EF4-FFF2-40B4-BE49-F238E27FC236}">
                <a16:creationId xmlns:a16="http://schemas.microsoft.com/office/drawing/2014/main" id="{311122CF-8635-4B4F-90A8-278FABFE51E0}"/>
              </a:ext>
            </a:extLst>
          </p:cNvPr>
          <p:cNvSpPr txBox="1"/>
          <p:nvPr/>
        </p:nvSpPr>
        <p:spPr>
          <a:xfrm>
            <a:off x="3254686" y="1787072"/>
            <a:ext cx="447558" cy="230832"/>
          </a:xfrm>
          <a:prstGeom prst="rect">
            <a:avLst/>
          </a:prstGeom>
          <a:noFill/>
        </p:spPr>
        <p:txBody>
          <a:bodyPr wrap="none" rtlCol="0">
            <a:spAutoFit/>
          </a:bodyPr>
          <a:lstStyle/>
          <a:p>
            <a:pPr algn="ctr"/>
            <a:r>
              <a:rPr lang="en-GB" sz="900" b="1" dirty="0"/>
              <a:t>PSMs</a:t>
            </a:r>
            <a:endParaRPr lang="LID4096" sz="900" b="1" dirty="0"/>
          </a:p>
        </p:txBody>
      </p:sp>
      <p:sp>
        <p:nvSpPr>
          <p:cNvPr id="7" name="TextBox 6">
            <a:extLst>
              <a:ext uri="{FF2B5EF4-FFF2-40B4-BE49-F238E27FC236}">
                <a16:creationId xmlns:a16="http://schemas.microsoft.com/office/drawing/2014/main" id="{A7E57B59-B7F4-421B-9454-110B81DC465D}"/>
              </a:ext>
            </a:extLst>
          </p:cNvPr>
          <p:cNvSpPr txBox="1"/>
          <p:nvPr/>
        </p:nvSpPr>
        <p:spPr>
          <a:xfrm>
            <a:off x="5728695" y="1787072"/>
            <a:ext cx="603050" cy="230832"/>
          </a:xfrm>
          <a:prstGeom prst="rect">
            <a:avLst/>
          </a:prstGeom>
          <a:noFill/>
        </p:spPr>
        <p:txBody>
          <a:bodyPr wrap="none" rtlCol="0">
            <a:spAutoFit/>
          </a:bodyPr>
          <a:lstStyle/>
          <a:p>
            <a:pPr algn="ctr"/>
            <a:r>
              <a:rPr lang="en-GB" sz="900" b="1" dirty="0"/>
              <a:t>peptides</a:t>
            </a:r>
            <a:endParaRPr lang="LID4096" sz="900" b="1" dirty="0"/>
          </a:p>
        </p:txBody>
      </p:sp>
      <p:pic>
        <p:nvPicPr>
          <p:cNvPr id="9" name="Afbeelding 22">
            <a:extLst>
              <a:ext uri="{FF2B5EF4-FFF2-40B4-BE49-F238E27FC236}">
                <a16:creationId xmlns:a16="http://schemas.microsoft.com/office/drawing/2014/main" id="{17F778D0-8CB5-4499-9072-EB0A29CA0DC2}"/>
              </a:ext>
            </a:extLst>
          </p:cNvPr>
          <p:cNvPicPr/>
          <p:nvPr/>
        </p:nvPicPr>
        <p:blipFill rotWithShape="1">
          <a:blip r:embed="rId4" cstate="print">
            <a:extLst>
              <a:ext uri="{28A0092B-C50C-407E-A947-70E740481C1C}">
                <a14:useLocalDpi xmlns:a14="http://schemas.microsoft.com/office/drawing/2010/main"/>
              </a:ext>
            </a:extLst>
          </a:blip>
          <a:srcRect/>
          <a:stretch/>
        </p:blipFill>
        <p:spPr>
          <a:xfrm>
            <a:off x="1195589" y="2354356"/>
            <a:ext cx="3945128" cy="267260"/>
          </a:xfrm>
          <a:prstGeom prst="rect">
            <a:avLst/>
          </a:prstGeom>
        </p:spPr>
      </p:pic>
      <p:pic>
        <p:nvPicPr>
          <p:cNvPr id="11" name="Afbeelding 22">
            <a:extLst>
              <a:ext uri="{FF2B5EF4-FFF2-40B4-BE49-F238E27FC236}">
                <a16:creationId xmlns:a16="http://schemas.microsoft.com/office/drawing/2014/main" id="{63BD2D43-096B-46F6-87F5-B5F61A2FCBF3}"/>
              </a:ext>
            </a:extLst>
          </p:cNvPr>
          <p:cNvPicPr/>
          <p:nvPr/>
        </p:nvPicPr>
        <p:blipFill rotWithShape="1">
          <a:blip r:embed="rId5" cstate="print">
            <a:extLst>
              <a:ext uri="{28A0092B-C50C-407E-A947-70E740481C1C}">
                <a14:useLocalDpi xmlns:a14="http://schemas.microsoft.com/office/drawing/2010/main"/>
              </a:ext>
            </a:extLst>
          </a:blip>
          <a:srcRect/>
          <a:stretch/>
        </p:blipFill>
        <p:spPr>
          <a:xfrm>
            <a:off x="1195589" y="2632262"/>
            <a:ext cx="3945128" cy="267261"/>
          </a:xfrm>
          <a:prstGeom prst="rect">
            <a:avLst/>
          </a:prstGeom>
        </p:spPr>
      </p:pic>
      <p:pic>
        <p:nvPicPr>
          <p:cNvPr id="12" name="Afbeelding 22">
            <a:extLst>
              <a:ext uri="{FF2B5EF4-FFF2-40B4-BE49-F238E27FC236}">
                <a16:creationId xmlns:a16="http://schemas.microsoft.com/office/drawing/2014/main" id="{BC96F0E3-BC13-4A90-8795-2EB1A002A564}"/>
              </a:ext>
            </a:extLst>
          </p:cNvPr>
          <p:cNvPicPr/>
          <p:nvPr/>
        </p:nvPicPr>
        <p:blipFill rotWithShape="1">
          <a:blip r:embed="rId6" cstate="print">
            <a:extLst>
              <a:ext uri="{28A0092B-C50C-407E-A947-70E740481C1C}">
                <a14:useLocalDpi xmlns:a14="http://schemas.microsoft.com/office/drawing/2010/main"/>
              </a:ext>
            </a:extLst>
          </a:blip>
          <a:srcRect/>
          <a:stretch/>
        </p:blipFill>
        <p:spPr>
          <a:xfrm>
            <a:off x="1195589" y="2909129"/>
            <a:ext cx="3945128" cy="267261"/>
          </a:xfrm>
          <a:prstGeom prst="rect">
            <a:avLst/>
          </a:prstGeom>
        </p:spPr>
      </p:pic>
      <p:pic>
        <p:nvPicPr>
          <p:cNvPr id="13" name="Afbeelding 22">
            <a:extLst>
              <a:ext uri="{FF2B5EF4-FFF2-40B4-BE49-F238E27FC236}">
                <a16:creationId xmlns:a16="http://schemas.microsoft.com/office/drawing/2014/main" id="{4B1803B6-408B-4301-BA88-F1B34BAECF09}"/>
              </a:ext>
            </a:extLst>
          </p:cNvPr>
          <p:cNvPicPr/>
          <p:nvPr/>
        </p:nvPicPr>
        <p:blipFill rotWithShape="1">
          <a:blip r:embed="rId7" cstate="print">
            <a:extLst>
              <a:ext uri="{28A0092B-C50C-407E-A947-70E740481C1C}">
                <a14:useLocalDpi xmlns:a14="http://schemas.microsoft.com/office/drawing/2010/main"/>
              </a:ext>
            </a:extLst>
          </a:blip>
          <a:srcRect/>
          <a:stretch/>
        </p:blipFill>
        <p:spPr>
          <a:xfrm>
            <a:off x="1195589" y="3209808"/>
            <a:ext cx="3945128" cy="267262"/>
          </a:xfrm>
          <a:prstGeom prst="rect">
            <a:avLst/>
          </a:prstGeom>
        </p:spPr>
      </p:pic>
      <p:pic>
        <p:nvPicPr>
          <p:cNvPr id="14" name="Afbeelding 23">
            <a:extLst>
              <a:ext uri="{FF2B5EF4-FFF2-40B4-BE49-F238E27FC236}">
                <a16:creationId xmlns:a16="http://schemas.microsoft.com/office/drawing/2014/main" id="{D9A02CCA-F017-4297-B821-473D1C9519FC}"/>
              </a:ext>
            </a:extLst>
          </p:cNvPr>
          <p:cNvPicPr/>
          <p:nvPr/>
        </p:nvPicPr>
        <p:blipFill rotWithShape="1">
          <a:blip r:embed="rId8">
            <a:extLst>
              <a:ext uri="{28A0092B-C50C-407E-A947-70E740481C1C}">
                <a14:useLocalDpi xmlns:a14="http://schemas.microsoft.com/office/drawing/2010/main"/>
              </a:ext>
            </a:extLst>
          </a:blip>
          <a:srcRect/>
          <a:stretch/>
        </p:blipFill>
        <p:spPr>
          <a:xfrm>
            <a:off x="5140765" y="2354356"/>
            <a:ext cx="2573040" cy="267260"/>
          </a:xfrm>
          <a:prstGeom prst="rect">
            <a:avLst/>
          </a:prstGeom>
        </p:spPr>
      </p:pic>
      <p:pic>
        <p:nvPicPr>
          <p:cNvPr id="15" name="Afbeelding 23">
            <a:extLst>
              <a:ext uri="{FF2B5EF4-FFF2-40B4-BE49-F238E27FC236}">
                <a16:creationId xmlns:a16="http://schemas.microsoft.com/office/drawing/2014/main" id="{D3C67DFB-D068-42CD-ACD2-877A5E5E80F8}"/>
              </a:ext>
            </a:extLst>
          </p:cNvPr>
          <p:cNvPicPr/>
          <p:nvPr/>
        </p:nvPicPr>
        <p:blipFill rotWithShape="1">
          <a:blip r:embed="rId9">
            <a:extLst>
              <a:ext uri="{28A0092B-C50C-407E-A947-70E740481C1C}">
                <a14:useLocalDpi xmlns:a14="http://schemas.microsoft.com/office/drawing/2010/main"/>
              </a:ext>
            </a:extLst>
          </a:blip>
          <a:srcRect/>
          <a:stretch/>
        </p:blipFill>
        <p:spPr>
          <a:xfrm>
            <a:off x="5140765" y="2642335"/>
            <a:ext cx="2573040" cy="275747"/>
          </a:xfrm>
          <a:prstGeom prst="rect">
            <a:avLst/>
          </a:prstGeom>
        </p:spPr>
      </p:pic>
      <p:pic>
        <p:nvPicPr>
          <p:cNvPr id="16" name="Afbeelding 23">
            <a:extLst>
              <a:ext uri="{FF2B5EF4-FFF2-40B4-BE49-F238E27FC236}">
                <a16:creationId xmlns:a16="http://schemas.microsoft.com/office/drawing/2014/main" id="{3F998042-E18D-47DF-8157-007C0AB6FABF}"/>
              </a:ext>
            </a:extLst>
          </p:cNvPr>
          <p:cNvPicPr/>
          <p:nvPr/>
        </p:nvPicPr>
        <p:blipFill rotWithShape="1">
          <a:blip r:embed="rId10">
            <a:extLst>
              <a:ext uri="{28A0092B-C50C-407E-A947-70E740481C1C}">
                <a14:useLocalDpi xmlns:a14="http://schemas.microsoft.com/office/drawing/2010/main"/>
              </a:ext>
            </a:extLst>
          </a:blip>
          <a:srcRect/>
          <a:stretch/>
        </p:blipFill>
        <p:spPr>
          <a:xfrm>
            <a:off x="5140765" y="2907541"/>
            <a:ext cx="2573040" cy="275747"/>
          </a:xfrm>
          <a:prstGeom prst="rect">
            <a:avLst/>
          </a:prstGeom>
        </p:spPr>
      </p:pic>
      <p:pic>
        <p:nvPicPr>
          <p:cNvPr id="17" name="Afbeelding 23">
            <a:extLst>
              <a:ext uri="{FF2B5EF4-FFF2-40B4-BE49-F238E27FC236}">
                <a16:creationId xmlns:a16="http://schemas.microsoft.com/office/drawing/2014/main" id="{9BF2F6D1-7687-47FC-8904-9028629C65B3}"/>
              </a:ext>
            </a:extLst>
          </p:cNvPr>
          <p:cNvPicPr/>
          <p:nvPr/>
        </p:nvPicPr>
        <p:blipFill rotWithShape="1">
          <a:blip r:embed="rId11">
            <a:extLst>
              <a:ext uri="{28A0092B-C50C-407E-A947-70E740481C1C}">
                <a14:useLocalDpi xmlns:a14="http://schemas.microsoft.com/office/drawing/2010/main"/>
              </a:ext>
            </a:extLst>
          </a:blip>
          <a:srcRect/>
          <a:stretch/>
        </p:blipFill>
        <p:spPr>
          <a:xfrm>
            <a:off x="5140765" y="3225192"/>
            <a:ext cx="2573040" cy="267261"/>
          </a:xfrm>
          <a:prstGeom prst="rect">
            <a:avLst/>
          </a:prstGeom>
        </p:spPr>
      </p:pic>
      <p:pic>
        <p:nvPicPr>
          <p:cNvPr id="18" name="Afbeelding 23">
            <a:extLst>
              <a:ext uri="{FF2B5EF4-FFF2-40B4-BE49-F238E27FC236}">
                <a16:creationId xmlns:a16="http://schemas.microsoft.com/office/drawing/2014/main" id="{0289671C-7890-4763-99AB-BE01F1D444D9}"/>
              </a:ext>
            </a:extLst>
          </p:cNvPr>
          <p:cNvPicPr/>
          <p:nvPr/>
        </p:nvPicPr>
        <p:blipFill rotWithShape="1">
          <a:blip r:embed="rId12">
            <a:extLst>
              <a:ext uri="{28A0092B-C50C-407E-A947-70E740481C1C}">
                <a14:useLocalDpi xmlns:a14="http://schemas.microsoft.com/office/drawing/2010/main"/>
              </a:ext>
            </a:extLst>
          </a:blip>
          <a:srcRect/>
          <a:stretch/>
        </p:blipFill>
        <p:spPr>
          <a:xfrm>
            <a:off x="5140765" y="3513171"/>
            <a:ext cx="2573040" cy="219367"/>
          </a:xfrm>
          <a:prstGeom prst="rect">
            <a:avLst/>
          </a:prstGeom>
        </p:spPr>
      </p:pic>
      <p:pic>
        <p:nvPicPr>
          <p:cNvPr id="19" name="Afbeelding 22">
            <a:extLst>
              <a:ext uri="{FF2B5EF4-FFF2-40B4-BE49-F238E27FC236}">
                <a16:creationId xmlns:a16="http://schemas.microsoft.com/office/drawing/2014/main" id="{723EDE50-8F1F-45D7-85CD-21FE827D6D3A}"/>
              </a:ext>
            </a:extLst>
          </p:cNvPr>
          <p:cNvPicPr/>
          <p:nvPr/>
        </p:nvPicPr>
        <p:blipFill rotWithShape="1">
          <a:blip r:embed="rId13" cstate="print">
            <a:extLst>
              <a:ext uri="{28A0092B-C50C-407E-A947-70E740481C1C}">
                <a14:useLocalDpi xmlns:a14="http://schemas.microsoft.com/office/drawing/2010/main" val="0"/>
              </a:ext>
            </a:extLst>
          </a:blip>
          <a:srcRect t="93994" r="2673"/>
          <a:stretch/>
        </p:blipFill>
        <p:spPr>
          <a:xfrm>
            <a:off x="1195589" y="3513171"/>
            <a:ext cx="3945128" cy="235994"/>
          </a:xfrm>
          <a:prstGeom prst="rect">
            <a:avLst/>
          </a:prstGeom>
        </p:spPr>
      </p:pic>
      <p:pic>
        <p:nvPicPr>
          <p:cNvPr id="4" name="Picture 3">
            <a:extLst>
              <a:ext uri="{FF2B5EF4-FFF2-40B4-BE49-F238E27FC236}">
                <a16:creationId xmlns:a16="http://schemas.microsoft.com/office/drawing/2014/main" id="{D492F7EF-C54B-4E91-955F-3E20BE43395E}"/>
              </a:ext>
            </a:extLst>
          </p:cNvPr>
          <p:cNvPicPr>
            <a:picLocks noChangeAspect="1"/>
          </p:cNvPicPr>
          <p:nvPr/>
        </p:nvPicPr>
        <p:blipFill rotWithShape="1">
          <a:blip r:embed="rId14"/>
          <a:srcRect l="1207" t="55213" r="49296" b="370"/>
          <a:stretch/>
        </p:blipFill>
        <p:spPr>
          <a:xfrm>
            <a:off x="4489592" y="3840291"/>
            <a:ext cx="3224213" cy="1977835"/>
          </a:xfrm>
          <a:prstGeom prst="rect">
            <a:avLst/>
          </a:prstGeom>
        </p:spPr>
      </p:pic>
      <p:pic>
        <p:nvPicPr>
          <p:cNvPr id="21" name="Afbeelding 1">
            <a:extLst>
              <a:ext uri="{FF2B5EF4-FFF2-40B4-BE49-F238E27FC236}">
                <a16:creationId xmlns:a16="http://schemas.microsoft.com/office/drawing/2014/main" id="{70D96DED-82F9-47FC-9A8A-236DA57DF396}"/>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096597" y="3985486"/>
            <a:ext cx="3261884" cy="1373249"/>
          </a:xfrm>
          <a:prstGeom prst="rect">
            <a:avLst/>
          </a:prstGeom>
        </p:spPr>
      </p:pic>
      <p:grpSp>
        <p:nvGrpSpPr>
          <p:cNvPr id="43" name="Group 42">
            <a:extLst>
              <a:ext uri="{FF2B5EF4-FFF2-40B4-BE49-F238E27FC236}">
                <a16:creationId xmlns:a16="http://schemas.microsoft.com/office/drawing/2014/main" id="{8B641206-C508-40CF-8B09-F8C95E692FDA}"/>
              </a:ext>
            </a:extLst>
          </p:cNvPr>
          <p:cNvGrpSpPr/>
          <p:nvPr/>
        </p:nvGrpSpPr>
        <p:grpSpPr>
          <a:xfrm>
            <a:off x="730588" y="2422813"/>
            <a:ext cx="315431" cy="2269823"/>
            <a:chOff x="974116" y="2087418"/>
            <a:chExt cx="420575" cy="3026430"/>
          </a:xfrm>
        </p:grpSpPr>
        <p:cxnSp>
          <p:nvCxnSpPr>
            <p:cNvPr id="32" name="Straight Connector 31">
              <a:extLst>
                <a:ext uri="{FF2B5EF4-FFF2-40B4-BE49-F238E27FC236}">
                  <a16:creationId xmlns:a16="http://schemas.microsoft.com/office/drawing/2014/main" id="{911539E4-51CF-47B8-A5D5-65586BF2CD67}"/>
                </a:ext>
              </a:extLst>
            </p:cNvPr>
            <p:cNvCxnSpPr>
              <a:cxnSpLocks/>
            </p:cNvCxnSpPr>
            <p:nvPr/>
          </p:nvCxnSpPr>
          <p:spPr>
            <a:xfrm flipH="1">
              <a:off x="988291" y="2096655"/>
              <a:ext cx="406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3D214D-44B2-4913-9A6D-EA96418EEF1F}"/>
                </a:ext>
              </a:extLst>
            </p:cNvPr>
            <p:cNvCxnSpPr>
              <a:cxnSpLocks/>
            </p:cNvCxnSpPr>
            <p:nvPr/>
          </p:nvCxnSpPr>
          <p:spPr>
            <a:xfrm>
              <a:off x="988291" y="2087418"/>
              <a:ext cx="0" cy="30264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A51E6FA-787B-406B-B9AE-F7EB713C2E0B}"/>
                </a:ext>
              </a:extLst>
            </p:cNvPr>
            <p:cNvCxnSpPr>
              <a:cxnSpLocks/>
            </p:cNvCxnSpPr>
            <p:nvPr/>
          </p:nvCxnSpPr>
          <p:spPr>
            <a:xfrm>
              <a:off x="974116" y="5113848"/>
              <a:ext cx="4193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C55960AB-2DF2-422F-B306-8755B39E7F86}"/>
              </a:ext>
            </a:extLst>
          </p:cNvPr>
          <p:cNvSpPr txBox="1"/>
          <p:nvPr/>
        </p:nvSpPr>
        <p:spPr>
          <a:xfrm>
            <a:off x="634710" y="6279156"/>
            <a:ext cx="6441763" cy="584775"/>
          </a:xfrm>
          <a:prstGeom prst="rect">
            <a:avLst/>
          </a:prstGeom>
          <a:noFill/>
        </p:spPr>
        <p:txBody>
          <a:bodyPr wrap="none" rtlCol="0">
            <a:spAutoFit/>
          </a:bodyPr>
          <a:lstStyle/>
          <a:p>
            <a:pPr algn="l"/>
            <a:r>
              <a:rPr lang="nl-NL" sz="1600" dirty="0">
                <a:solidFill>
                  <a:schemeClr val="accent5"/>
                </a:solidFill>
                <a:latin typeface="Calibri"/>
              </a:rPr>
              <a:t>https://ionbot.cloud</a:t>
            </a:r>
          </a:p>
          <a:p>
            <a:pPr algn="l"/>
            <a:r>
              <a:rPr lang="nl-NL" sz="1600" dirty="0" err="1">
                <a:solidFill>
                  <a:schemeClr val="accent5"/>
                </a:solidFill>
                <a:latin typeface="Calibri"/>
              </a:rPr>
              <a:t>Degroeve</a:t>
            </a:r>
            <a:r>
              <a:rPr lang="nl-NL" sz="1600" dirty="0">
                <a:solidFill>
                  <a:schemeClr val="accent5"/>
                </a:solidFill>
                <a:latin typeface="Calibri"/>
              </a:rPr>
              <a:t>, https://www.biorxiv.org/content/10.1101/2021.07.02.450686v2</a:t>
            </a:r>
          </a:p>
        </p:txBody>
      </p:sp>
    </p:spTree>
    <p:extLst>
      <p:ext uri="{BB962C8B-B14F-4D97-AF65-F5344CB8AC3E}">
        <p14:creationId xmlns:p14="http://schemas.microsoft.com/office/powerpoint/2010/main" val="18358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6E6E-399E-2151-2B77-0CEAE63D6C79}"/>
              </a:ext>
            </a:extLst>
          </p:cNvPr>
          <p:cNvSpPr>
            <a:spLocks noGrp="1"/>
          </p:cNvSpPr>
          <p:nvPr>
            <p:ph type="title"/>
          </p:nvPr>
        </p:nvSpPr>
        <p:spPr/>
        <p:txBody>
          <a:bodyPr>
            <a:normAutofit/>
          </a:bodyPr>
          <a:lstStyle/>
          <a:p>
            <a:r>
              <a:rPr lang="en-GB" dirty="0"/>
              <a:t>When all PTMs are considered,</a:t>
            </a:r>
            <a:br>
              <a:rPr lang="en-GB" dirty="0"/>
            </a:br>
            <a:r>
              <a:rPr lang="en-GB" dirty="0"/>
              <a:t>our view of proteins is changed</a:t>
            </a:r>
            <a:endParaRPr lang="en-BE" dirty="0"/>
          </a:p>
        </p:txBody>
      </p:sp>
      <p:pic>
        <p:nvPicPr>
          <p:cNvPr id="3" name="Picture 2">
            <a:extLst>
              <a:ext uri="{FF2B5EF4-FFF2-40B4-BE49-F238E27FC236}">
                <a16:creationId xmlns:a16="http://schemas.microsoft.com/office/drawing/2014/main" id="{7968C269-C23B-0714-7AE1-76735CE64C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 t="1442" r="37224" b="27306"/>
          <a:stretch/>
        </p:blipFill>
        <p:spPr bwMode="auto">
          <a:xfrm>
            <a:off x="745706" y="1370984"/>
            <a:ext cx="7652587" cy="532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19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5A84-2FC3-DFEE-27FA-361089063894}"/>
              </a:ext>
            </a:extLst>
          </p:cNvPr>
          <p:cNvSpPr>
            <a:spLocks noGrp="1"/>
          </p:cNvSpPr>
          <p:nvPr>
            <p:ph type="title"/>
          </p:nvPr>
        </p:nvSpPr>
        <p:spPr/>
        <p:txBody>
          <a:bodyPr>
            <a:normAutofit/>
          </a:bodyPr>
          <a:lstStyle/>
          <a:p>
            <a:r>
              <a:rPr lang="en-GB" dirty="0"/>
              <a:t>Zooming in shows that not all residues</a:t>
            </a:r>
            <a:br>
              <a:rPr lang="en-GB" dirty="0"/>
            </a:br>
            <a:r>
              <a:rPr lang="en-GB" dirty="0"/>
              <a:t>are created equal</a:t>
            </a:r>
            <a:endParaRPr lang="en-BE" dirty="0"/>
          </a:p>
        </p:txBody>
      </p:sp>
      <p:pic>
        <p:nvPicPr>
          <p:cNvPr id="3" name="Picture 2" descr="Chart, scatter chart&#10;&#10;Description automatically generated">
            <a:extLst>
              <a:ext uri="{FF2B5EF4-FFF2-40B4-BE49-F238E27FC236}">
                <a16:creationId xmlns:a16="http://schemas.microsoft.com/office/drawing/2014/main" id="{758FBA33-6B93-C019-716A-630A6095E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49128"/>
            <a:ext cx="8380193" cy="2838255"/>
          </a:xfrm>
          <a:prstGeom prst="rect">
            <a:avLst/>
          </a:prstGeom>
        </p:spPr>
      </p:pic>
    </p:spTree>
    <p:extLst>
      <p:ext uri="{BB962C8B-B14F-4D97-AF65-F5344CB8AC3E}">
        <p14:creationId xmlns:p14="http://schemas.microsoft.com/office/powerpoint/2010/main" val="34200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F6E3-F7E1-299F-24BC-5021DCD8E3EC}"/>
              </a:ext>
            </a:extLst>
          </p:cNvPr>
          <p:cNvSpPr>
            <a:spLocks noGrp="1"/>
          </p:cNvSpPr>
          <p:nvPr>
            <p:ph type="title"/>
          </p:nvPr>
        </p:nvSpPr>
        <p:spPr/>
        <p:txBody>
          <a:bodyPr/>
          <a:lstStyle/>
          <a:p>
            <a:r>
              <a:rPr lang="en-GB" dirty="0"/>
              <a:t>The 3D structure view also becomes rather crowded</a:t>
            </a:r>
            <a:endParaRPr lang="en-BE" dirty="0"/>
          </a:p>
        </p:txBody>
      </p:sp>
      <p:pic>
        <p:nvPicPr>
          <p:cNvPr id="3" name="Picture 4">
            <a:extLst>
              <a:ext uri="{FF2B5EF4-FFF2-40B4-BE49-F238E27FC236}">
                <a16:creationId xmlns:a16="http://schemas.microsoft.com/office/drawing/2014/main" id="{72255E53-8338-27F2-74FB-0BE1CDCF582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24" r="36972"/>
          <a:stretch/>
        </p:blipFill>
        <p:spPr bwMode="auto">
          <a:xfrm>
            <a:off x="5042708" y="2971800"/>
            <a:ext cx="3681281" cy="3273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C38B6FA-51F4-8F64-B366-262FCF7BB8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7" t="5161" r="37867"/>
          <a:stretch/>
        </p:blipFill>
        <p:spPr bwMode="auto">
          <a:xfrm>
            <a:off x="730045" y="1732934"/>
            <a:ext cx="3925248" cy="336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0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1955904" y="2127464"/>
            <a:ext cx="269875" cy="2592388"/>
            <a:chOff x="937" y="845"/>
            <a:chExt cx="170" cy="1633"/>
          </a:xfrm>
        </p:grpSpPr>
        <p:sp>
          <p:nvSpPr>
            <p:cNvPr id="345129" name="Line 41"/>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30" name="Line 42"/>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31" name="Line 43"/>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3" name="Group 45"/>
          <p:cNvGrpSpPr>
            <a:grpSpLocks/>
          </p:cNvGrpSpPr>
          <p:nvPr/>
        </p:nvGrpSpPr>
        <p:grpSpPr bwMode="auto">
          <a:xfrm>
            <a:off x="2655377" y="2127464"/>
            <a:ext cx="269875" cy="2592388"/>
            <a:chOff x="937" y="845"/>
            <a:chExt cx="170" cy="1633"/>
          </a:xfrm>
        </p:grpSpPr>
        <p:sp>
          <p:nvSpPr>
            <p:cNvPr id="345134" name="Line 46"/>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35" name="Line 47"/>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36" name="Line 48"/>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4" name="Group 49"/>
          <p:cNvGrpSpPr>
            <a:grpSpLocks/>
          </p:cNvGrpSpPr>
          <p:nvPr/>
        </p:nvGrpSpPr>
        <p:grpSpPr bwMode="auto">
          <a:xfrm>
            <a:off x="3181808" y="2127464"/>
            <a:ext cx="269875" cy="2592388"/>
            <a:chOff x="937" y="845"/>
            <a:chExt cx="170" cy="1633"/>
          </a:xfrm>
        </p:grpSpPr>
        <p:sp>
          <p:nvSpPr>
            <p:cNvPr id="345138" name="Line 50"/>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39" name="Line 51"/>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40" name="Line 52"/>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5" name="Group 53"/>
          <p:cNvGrpSpPr>
            <a:grpSpLocks/>
          </p:cNvGrpSpPr>
          <p:nvPr/>
        </p:nvGrpSpPr>
        <p:grpSpPr bwMode="auto">
          <a:xfrm>
            <a:off x="3799265" y="2127464"/>
            <a:ext cx="269875" cy="2592388"/>
            <a:chOff x="937" y="845"/>
            <a:chExt cx="170" cy="1633"/>
          </a:xfrm>
        </p:grpSpPr>
        <p:sp>
          <p:nvSpPr>
            <p:cNvPr id="345142" name="Line 54"/>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43" name="Line 55"/>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44" name="Line 56"/>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6" name="Group 57"/>
          <p:cNvGrpSpPr>
            <a:grpSpLocks/>
          </p:cNvGrpSpPr>
          <p:nvPr/>
        </p:nvGrpSpPr>
        <p:grpSpPr bwMode="auto">
          <a:xfrm>
            <a:off x="4505702" y="2127464"/>
            <a:ext cx="269875" cy="2592388"/>
            <a:chOff x="937" y="845"/>
            <a:chExt cx="170" cy="1633"/>
          </a:xfrm>
        </p:grpSpPr>
        <p:sp>
          <p:nvSpPr>
            <p:cNvPr id="345146" name="Line 58"/>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47" name="Line 59"/>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48" name="Line 60"/>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7" name="Group 61"/>
          <p:cNvGrpSpPr>
            <a:grpSpLocks/>
          </p:cNvGrpSpPr>
          <p:nvPr/>
        </p:nvGrpSpPr>
        <p:grpSpPr bwMode="auto">
          <a:xfrm>
            <a:off x="5124827" y="2127464"/>
            <a:ext cx="269875" cy="2592388"/>
            <a:chOff x="937" y="845"/>
            <a:chExt cx="170" cy="1633"/>
          </a:xfrm>
        </p:grpSpPr>
        <p:sp>
          <p:nvSpPr>
            <p:cNvPr id="345150" name="Line 62"/>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51" name="Line 63"/>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52" name="Line 64"/>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8" name="Group 65"/>
          <p:cNvGrpSpPr>
            <a:grpSpLocks/>
          </p:cNvGrpSpPr>
          <p:nvPr/>
        </p:nvGrpSpPr>
        <p:grpSpPr bwMode="auto">
          <a:xfrm>
            <a:off x="5832852" y="2127464"/>
            <a:ext cx="269875" cy="2592388"/>
            <a:chOff x="937" y="845"/>
            <a:chExt cx="170" cy="1633"/>
          </a:xfrm>
        </p:grpSpPr>
        <p:sp>
          <p:nvSpPr>
            <p:cNvPr id="345154" name="Line 66"/>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55" name="Line 67"/>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56" name="Line 68"/>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9" name="Group 69"/>
          <p:cNvGrpSpPr>
            <a:grpSpLocks/>
          </p:cNvGrpSpPr>
          <p:nvPr/>
        </p:nvGrpSpPr>
        <p:grpSpPr bwMode="auto">
          <a:xfrm>
            <a:off x="7194927" y="2127464"/>
            <a:ext cx="269875" cy="2592388"/>
            <a:chOff x="937" y="845"/>
            <a:chExt cx="170" cy="1633"/>
          </a:xfrm>
        </p:grpSpPr>
        <p:sp>
          <p:nvSpPr>
            <p:cNvPr id="345158" name="Line 70"/>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59" name="Line 71"/>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60" name="Line 72"/>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grpSp>
        <p:nvGrpSpPr>
          <p:cNvPr id="10" name="Group 73"/>
          <p:cNvGrpSpPr>
            <a:grpSpLocks/>
          </p:cNvGrpSpPr>
          <p:nvPr/>
        </p:nvGrpSpPr>
        <p:grpSpPr bwMode="auto">
          <a:xfrm>
            <a:off x="6564690" y="2127464"/>
            <a:ext cx="269875" cy="2592388"/>
            <a:chOff x="937" y="845"/>
            <a:chExt cx="170" cy="1633"/>
          </a:xfrm>
        </p:grpSpPr>
        <p:sp>
          <p:nvSpPr>
            <p:cNvPr id="345162" name="Line 74"/>
            <p:cNvSpPr>
              <a:spLocks noChangeShapeType="1"/>
            </p:cNvSpPr>
            <p:nvPr/>
          </p:nvSpPr>
          <p:spPr bwMode="auto">
            <a:xfrm>
              <a:off x="1020" y="845"/>
              <a:ext cx="0" cy="1633"/>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63" name="Line 75"/>
            <p:cNvSpPr>
              <a:spLocks noChangeShapeType="1"/>
            </p:cNvSpPr>
            <p:nvPr/>
          </p:nvSpPr>
          <p:spPr bwMode="auto">
            <a:xfrm>
              <a:off x="1016" y="853"/>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64" name="Line 76"/>
            <p:cNvSpPr>
              <a:spLocks noChangeShapeType="1"/>
            </p:cNvSpPr>
            <p:nvPr/>
          </p:nvSpPr>
          <p:spPr bwMode="auto">
            <a:xfrm>
              <a:off x="937" y="2470"/>
              <a:ext cx="91" cy="0"/>
            </a:xfrm>
            <a:prstGeom prst="line">
              <a:avLst/>
            </a:prstGeom>
            <a:noFill/>
            <a:ln w="28575">
              <a:solidFill>
                <a:srgbClr val="00B0F0"/>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grpSp>
      <p:sp>
        <p:nvSpPr>
          <p:cNvPr id="345094" name="Text Box 6"/>
          <p:cNvSpPr txBox="1">
            <a:spLocks noChangeArrowheads="1"/>
          </p:cNvSpPr>
          <p:nvPr/>
        </p:nvSpPr>
        <p:spPr bwMode="auto">
          <a:xfrm>
            <a:off x="835001" y="3680039"/>
            <a:ext cx="641350"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dirty="0">
                <a:solidFill>
                  <a:srgbClr val="003366"/>
                </a:solidFill>
                <a:ea typeface="Geneva" charset="-128"/>
              </a:rPr>
              <a:t>NH</a:t>
            </a:r>
            <a:r>
              <a:rPr lang="en-GB" sz="2000" baseline="-25000" dirty="0">
                <a:solidFill>
                  <a:srgbClr val="003366"/>
                </a:solidFill>
                <a:ea typeface="Geneva" charset="-128"/>
              </a:rPr>
              <a:t>2</a:t>
            </a:r>
          </a:p>
        </p:txBody>
      </p:sp>
      <p:sp>
        <p:nvSpPr>
          <p:cNvPr id="345095" name="Text Box 7"/>
          <p:cNvSpPr txBox="1">
            <a:spLocks noChangeArrowheads="1"/>
          </p:cNvSpPr>
          <p:nvPr/>
        </p:nvSpPr>
        <p:spPr bwMode="auto">
          <a:xfrm>
            <a:off x="1619672"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a:t>
            </a:r>
          </a:p>
          <a:p>
            <a:pPr>
              <a:spcBef>
                <a:spcPct val="0"/>
              </a:spcBef>
            </a:pPr>
            <a:r>
              <a:rPr lang="en-GB" sz="2000">
                <a:solidFill>
                  <a:srgbClr val="003366"/>
                </a:solidFill>
                <a:ea typeface="Geneva" charset="-128"/>
              </a:rPr>
              <a:t>H</a:t>
            </a:r>
          </a:p>
        </p:txBody>
      </p:sp>
      <p:sp>
        <p:nvSpPr>
          <p:cNvPr id="345096" name="Text Box 8"/>
          <p:cNvSpPr txBox="1">
            <a:spLocks noChangeArrowheads="1"/>
          </p:cNvSpPr>
          <p:nvPr/>
        </p:nvSpPr>
        <p:spPr bwMode="auto">
          <a:xfrm>
            <a:off x="2123728" y="3680039"/>
            <a:ext cx="561975"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CO</a:t>
            </a:r>
          </a:p>
        </p:txBody>
      </p:sp>
      <p:sp>
        <p:nvSpPr>
          <p:cNvPr id="345097" name="Text Box 9"/>
          <p:cNvSpPr txBox="1">
            <a:spLocks noChangeArrowheads="1"/>
          </p:cNvSpPr>
          <p:nvPr/>
        </p:nvSpPr>
        <p:spPr bwMode="auto">
          <a:xfrm>
            <a:off x="7986345" y="3680039"/>
            <a:ext cx="942975"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dirty="0">
                <a:solidFill>
                  <a:srgbClr val="003366"/>
                </a:solidFill>
                <a:ea typeface="Geneva" charset="-128"/>
              </a:rPr>
              <a:t>COOH</a:t>
            </a:r>
          </a:p>
        </p:txBody>
      </p:sp>
      <p:sp>
        <p:nvSpPr>
          <p:cNvPr id="345098" name="Text Box 10"/>
          <p:cNvSpPr txBox="1">
            <a:spLocks noChangeArrowheads="1"/>
          </p:cNvSpPr>
          <p:nvPr/>
        </p:nvSpPr>
        <p:spPr bwMode="auto">
          <a:xfrm>
            <a:off x="2860244"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N</a:t>
            </a:r>
          </a:p>
          <a:p>
            <a:pPr>
              <a:spcBef>
                <a:spcPct val="0"/>
              </a:spcBef>
            </a:pPr>
            <a:r>
              <a:rPr lang="en-GB" sz="2000">
                <a:solidFill>
                  <a:srgbClr val="003366"/>
                </a:solidFill>
                <a:ea typeface="Geneva" charset="-128"/>
              </a:rPr>
              <a:t>H</a:t>
            </a:r>
          </a:p>
        </p:txBody>
      </p:sp>
      <p:sp>
        <p:nvSpPr>
          <p:cNvPr id="345100" name="Text Box 12"/>
          <p:cNvSpPr txBox="1">
            <a:spLocks noChangeArrowheads="1"/>
          </p:cNvSpPr>
          <p:nvPr/>
        </p:nvSpPr>
        <p:spPr bwMode="auto">
          <a:xfrm>
            <a:off x="1619672" y="3031324"/>
            <a:ext cx="457200"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R</a:t>
            </a:r>
            <a:r>
              <a:rPr lang="en-GB" sz="2000" baseline="-25000">
                <a:solidFill>
                  <a:srgbClr val="003366"/>
                </a:solidFill>
                <a:ea typeface="Geneva" charset="-128"/>
              </a:rPr>
              <a:t>1</a:t>
            </a:r>
          </a:p>
        </p:txBody>
      </p:sp>
      <p:sp>
        <p:nvSpPr>
          <p:cNvPr id="345101" name="Text Box 13"/>
          <p:cNvSpPr txBox="1">
            <a:spLocks noChangeArrowheads="1"/>
          </p:cNvSpPr>
          <p:nvPr/>
        </p:nvSpPr>
        <p:spPr bwMode="auto">
          <a:xfrm>
            <a:off x="3423819" y="3025908"/>
            <a:ext cx="433430"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R</a:t>
            </a:r>
            <a:r>
              <a:rPr lang="en-GB" sz="2000" baseline="-25000">
                <a:solidFill>
                  <a:srgbClr val="003366"/>
                </a:solidFill>
                <a:ea typeface="Geneva" charset="-128"/>
              </a:rPr>
              <a:t>2</a:t>
            </a:r>
          </a:p>
        </p:txBody>
      </p:sp>
      <p:sp>
        <p:nvSpPr>
          <p:cNvPr id="345102" name="Text Box 14"/>
          <p:cNvSpPr txBox="1">
            <a:spLocks noChangeArrowheads="1"/>
          </p:cNvSpPr>
          <p:nvPr/>
        </p:nvSpPr>
        <p:spPr bwMode="auto">
          <a:xfrm>
            <a:off x="3419872"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a:t>
            </a:r>
          </a:p>
          <a:p>
            <a:pPr>
              <a:spcBef>
                <a:spcPct val="0"/>
              </a:spcBef>
            </a:pPr>
            <a:r>
              <a:rPr lang="en-GB" sz="2000">
                <a:solidFill>
                  <a:srgbClr val="003366"/>
                </a:solidFill>
                <a:ea typeface="Geneva" charset="-128"/>
              </a:rPr>
              <a:t>H</a:t>
            </a:r>
          </a:p>
        </p:txBody>
      </p:sp>
      <p:sp>
        <p:nvSpPr>
          <p:cNvPr id="345103" name="Text Box 15"/>
          <p:cNvSpPr txBox="1">
            <a:spLocks noChangeArrowheads="1"/>
          </p:cNvSpPr>
          <p:nvPr/>
        </p:nvSpPr>
        <p:spPr bwMode="auto">
          <a:xfrm>
            <a:off x="3986590" y="3680039"/>
            <a:ext cx="561975"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CO</a:t>
            </a:r>
          </a:p>
        </p:txBody>
      </p:sp>
      <p:sp>
        <p:nvSpPr>
          <p:cNvPr id="345104" name="Text Box 16"/>
          <p:cNvSpPr txBox="1">
            <a:spLocks noChangeArrowheads="1"/>
          </p:cNvSpPr>
          <p:nvPr/>
        </p:nvSpPr>
        <p:spPr bwMode="auto">
          <a:xfrm>
            <a:off x="4753352"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N</a:t>
            </a:r>
          </a:p>
          <a:p>
            <a:pPr>
              <a:spcBef>
                <a:spcPct val="0"/>
              </a:spcBef>
            </a:pPr>
            <a:r>
              <a:rPr lang="en-GB" sz="2000">
                <a:solidFill>
                  <a:srgbClr val="003366"/>
                </a:solidFill>
                <a:ea typeface="Geneva" charset="-128"/>
              </a:rPr>
              <a:t>H</a:t>
            </a:r>
          </a:p>
        </p:txBody>
      </p:sp>
      <p:sp>
        <p:nvSpPr>
          <p:cNvPr id="345105" name="Text Box 17"/>
          <p:cNvSpPr txBox="1">
            <a:spLocks noChangeArrowheads="1"/>
          </p:cNvSpPr>
          <p:nvPr/>
        </p:nvSpPr>
        <p:spPr bwMode="auto">
          <a:xfrm>
            <a:off x="5375652"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a:t>
            </a:r>
          </a:p>
          <a:p>
            <a:pPr>
              <a:spcBef>
                <a:spcPct val="0"/>
              </a:spcBef>
            </a:pPr>
            <a:r>
              <a:rPr lang="en-GB" sz="2000">
                <a:solidFill>
                  <a:srgbClr val="003366"/>
                </a:solidFill>
                <a:ea typeface="Geneva" charset="-128"/>
              </a:rPr>
              <a:t>H</a:t>
            </a:r>
          </a:p>
        </p:txBody>
      </p:sp>
      <p:sp>
        <p:nvSpPr>
          <p:cNvPr id="345106" name="Text Box 18"/>
          <p:cNvSpPr txBox="1">
            <a:spLocks noChangeArrowheads="1"/>
          </p:cNvSpPr>
          <p:nvPr/>
        </p:nvSpPr>
        <p:spPr bwMode="auto">
          <a:xfrm>
            <a:off x="6036052" y="3680039"/>
            <a:ext cx="561975"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CO</a:t>
            </a:r>
          </a:p>
        </p:txBody>
      </p:sp>
      <p:sp>
        <p:nvSpPr>
          <p:cNvPr id="345107" name="Text Box 19"/>
          <p:cNvSpPr txBox="1">
            <a:spLocks noChangeArrowheads="1"/>
          </p:cNvSpPr>
          <p:nvPr/>
        </p:nvSpPr>
        <p:spPr bwMode="auto">
          <a:xfrm>
            <a:off x="6815515"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N</a:t>
            </a:r>
          </a:p>
          <a:p>
            <a:pPr>
              <a:spcBef>
                <a:spcPct val="0"/>
              </a:spcBef>
            </a:pPr>
            <a:r>
              <a:rPr lang="en-GB" sz="2000">
                <a:solidFill>
                  <a:srgbClr val="003366"/>
                </a:solidFill>
                <a:ea typeface="Geneva" charset="-128"/>
              </a:rPr>
              <a:t>H</a:t>
            </a:r>
          </a:p>
        </p:txBody>
      </p:sp>
      <p:sp>
        <p:nvSpPr>
          <p:cNvPr id="345108" name="Text Box 20"/>
          <p:cNvSpPr txBox="1">
            <a:spLocks noChangeArrowheads="1"/>
          </p:cNvSpPr>
          <p:nvPr/>
        </p:nvSpPr>
        <p:spPr bwMode="auto">
          <a:xfrm>
            <a:off x="7437815" y="3680039"/>
            <a:ext cx="365125" cy="7016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3366"/>
                </a:solidFill>
                <a:ea typeface="Geneva" charset="-128"/>
              </a:rPr>
              <a:t>C</a:t>
            </a:r>
          </a:p>
          <a:p>
            <a:pPr>
              <a:spcBef>
                <a:spcPct val="0"/>
              </a:spcBef>
            </a:pPr>
            <a:r>
              <a:rPr lang="en-GB" sz="2000">
                <a:solidFill>
                  <a:srgbClr val="003366"/>
                </a:solidFill>
                <a:ea typeface="Geneva" charset="-128"/>
              </a:rPr>
              <a:t>H</a:t>
            </a:r>
          </a:p>
        </p:txBody>
      </p:sp>
      <p:sp>
        <p:nvSpPr>
          <p:cNvPr id="345110" name="Text Box 22"/>
          <p:cNvSpPr txBox="1">
            <a:spLocks noChangeArrowheads="1"/>
          </p:cNvSpPr>
          <p:nvPr/>
        </p:nvSpPr>
        <p:spPr bwMode="auto">
          <a:xfrm>
            <a:off x="5400237" y="3025908"/>
            <a:ext cx="433430"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dirty="0">
                <a:solidFill>
                  <a:srgbClr val="003366"/>
                </a:solidFill>
                <a:ea typeface="Geneva" charset="-128"/>
              </a:rPr>
              <a:t>R</a:t>
            </a:r>
            <a:r>
              <a:rPr lang="en-GB" sz="2000" baseline="-25000" dirty="0">
                <a:solidFill>
                  <a:srgbClr val="003366"/>
                </a:solidFill>
                <a:ea typeface="Geneva" charset="-128"/>
              </a:rPr>
              <a:t>3</a:t>
            </a:r>
          </a:p>
        </p:txBody>
      </p:sp>
      <p:sp>
        <p:nvSpPr>
          <p:cNvPr id="345111" name="Text Box 23"/>
          <p:cNvSpPr txBox="1">
            <a:spLocks noChangeArrowheads="1"/>
          </p:cNvSpPr>
          <p:nvPr/>
        </p:nvSpPr>
        <p:spPr bwMode="auto">
          <a:xfrm>
            <a:off x="7456865" y="3031324"/>
            <a:ext cx="457200" cy="396875"/>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dirty="0">
                <a:solidFill>
                  <a:srgbClr val="003366"/>
                </a:solidFill>
                <a:ea typeface="Geneva" charset="-128"/>
              </a:rPr>
              <a:t>R</a:t>
            </a:r>
            <a:r>
              <a:rPr lang="en-GB" sz="2000" baseline="-25000" dirty="0">
                <a:solidFill>
                  <a:srgbClr val="003366"/>
                </a:solidFill>
                <a:ea typeface="Geneva" charset="-128"/>
              </a:rPr>
              <a:t>4</a:t>
            </a:r>
          </a:p>
        </p:txBody>
      </p:sp>
      <p:sp>
        <p:nvSpPr>
          <p:cNvPr id="345112" name="Line 24"/>
          <p:cNvSpPr>
            <a:spLocks noChangeShapeType="1"/>
          </p:cNvSpPr>
          <p:nvPr/>
        </p:nvSpPr>
        <p:spPr bwMode="auto">
          <a:xfrm>
            <a:off x="1382639" y="3876889"/>
            <a:ext cx="287337"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3" name="Line 25"/>
          <p:cNvSpPr>
            <a:spLocks noChangeShapeType="1"/>
          </p:cNvSpPr>
          <p:nvPr/>
        </p:nvSpPr>
        <p:spPr bwMode="auto">
          <a:xfrm>
            <a:off x="1907704" y="3876889"/>
            <a:ext cx="287338"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4" name="Line 26"/>
          <p:cNvSpPr>
            <a:spLocks noChangeShapeType="1"/>
          </p:cNvSpPr>
          <p:nvPr/>
        </p:nvSpPr>
        <p:spPr bwMode="auto">
          <a:xfrm>
            <a:off x="2618992" y="3876889"/>
            <a:ext cx="287338"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5" name="Line 27"/>
          <p:cNvSpPr>
            <a:spLocks noChangeShapeType="1"/>
          </p:cNvSpPr>
          <p:nvPr/>
        </p:nvSpPr>
        <p:spPr bwMode="auto">
          <a:xfrm>
            <a:off x="3157995" y="3876889"/>
            <a:ext cx="287338"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6" name="Line 28"/>
          <p:cNvSpPr>
            <a:spLocks noChangeShapeType="1"/>
          </p:cNvSpPr>
          <p:nvPr/>
        </p:nvSpPr>
        <p:spPr bwMode="auto">
          <a:xfrm>
            <a:off x="3777040" y="3876889"/>
            <a:ext cx="287337"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7" name="Line 29"/>
          <p:cNvSpPr>
            <a:spLocks noChangeShapeType="1"/>
          </p:cNvSpPr>
          <p:nvPr/>
        </p:nvSpPr>
        <p:spPr bwMode="auto">
          <a:xfrm>
            <a:off x="4481890" y="3876889"/>
            <a:ext cx="287337"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8" name="Line 30"/>
          <p:cNvSpPr>
            <a:spLocks noChangeShapeType="1"/>
          </p:cNvSpPr>
          <p:nvPr/>
        </p:nvSpPr>
        <p:spPr bwMode="auto">
          <a:xfrm>
            <a:off x="5104190" y="3876889"/>
            <a:ext cx="287337"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19" name="Line 31"/>
          <p:cNvSpPr>
            <a:spLocks noChangeShapeType="1"/>
          </p:cNvSpPr>
          <p:nvPr/>
        </p:nvSpPr>
        <p:spPr bwMode="auto">
          <a:xfrm>
            <a:off x="5813802" y="3876889"/>
            <a:ext cx="287338"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0" name="Line 32"/>
          <p:cNvSpPr>
            <a:spLocks noChangeShapeType="1"/>
          </p:cNvSpPr>
          <p:nvPr/>
        </p:nvSpPr>
        <p:spPr bwMode="auto">
          <a:xfrm>
            <a:off x="6544052" y="3876889"/>
            <a:ext cx="287338"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1" name="Line 33"/>
          <p:cNvSpPr>
            <a:spLocks noChangeShapeType="1"/>
          </p:cNvSpPr>
          <p:nvPr/>
        </p:nvSpPr>
        <p:spPr bwMode="auto">
          <a:xfrm>
            <a:off x="7166352" y="3876889"/>
            <a:ext cx="287338"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2" name="Line 34"/>
          <p:cNvSpPr>
            <a:spLocks noChangeShapeType="1"/>
          </p:cNvSpPr>
          <p:nvPr/>
        </p:nvSpPr>
        <p:spPr bwMode="auto">
          <a:xfrm>
            <a:off x="7787065" y="3876889"/>
            <a:ext cx="287337" cy="0"/>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3" name="Line 35"/>
          <p:cNvSpPr>
            <a:spLocks noChangeShapeType="1"/>
          </p:cNvSpPr>
          <p:nvPr/>
        </p:nvSpPr>
        <p:spPr bwMode="auto">
          <a:xfrm>
            <a:off x="1802235" y="3451869"/>
            <a:ext cx="0" cy="287338"/>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5" name="Line 37"/>
          <p:cNvSpPr>
            <a:spLocks noChangeShapeType="1"/>
          </p:cNvSpPr>
          <p:nvPr/>
        </p:nvSpPr>
        <p:spPr bwMode="auto">
          <a:xfrm>
            <a:off x="5555729" y="3451869"/>
            <a:ext cx="0" cy="287338"/>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6" name="Line 38"/>
          <p:cNvSpPr>
            <a:spLocks noChangeShapeType="1"/>
          </p:cNvSpPr>
          <p:nvPr/>
        </p:nvSpPr>
        <p:spPr bwMode="auto">
          <a:xfrm>
            <a:off x="7620377" y="3451869"/>
            <a:ext cx="0" cy="287338"/>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27" name="Line 39"/>
          <p:cNvSpPr>
            <a:spLocks noChangeShapeType="1"/>
          </p:cNvSpPr>
          <p:nvPr/>
        </p:nvSpPr>
        <p:spPr bwMode="auto">
          <a:xfrm>
            <a:off x="3610352" y="3451869"/>
            <a:ext cx="0" cy="287338"/>
          </a:xfrm>
          <a:prstGeom prst="line">
            <a:avLst/>
          </a:prstGeom>
          <a:noFill/>
          <a:ln w="28575">
            <a:solidFill>
              <a:schemeClr val="tx1"/>
            </a:solidFill>
            <a:round/>
            <a:headEnd/>
            <a:tailEnd/>
          </a:ln>
          <a:effectLst/>
        </p:spPr>
        <p:txBody>
          <a:bodyPr wrap="none" lIns="90000" tIns="46800" rIns="90000" bIns="46800" anchor="ctr">
            <a:spAutoFit/>
          </a:bodyPr>
          <a:lstStyle/>
          <a:p>
            <a:pPr>
              <a:spcBef>
                <a:spcPct val="0"/>
              </a:spcBef>
            </a:pPr>
            <a:endParaRPr lang="en-GB" sz="2000">
              <a:solidFill>
                <a:srgbClr val="003366"/>
              </a:solidFill>
              <a:ea typeface="Geneva" charset="-128"/>
            </a:endParaRPr>
          </a:p>
        </p:txBody>
      </p:sp>
      <p:sp>
        <p:nvSpPr>
          <p:cNvPr id="345165" name="Text Box 77"/>
          <p:cNvSpPr txBox="1">
            <a:spLocks noChangeArrowheads="1"/>
          </p:cNvSpPr>
          <p:nvPr/>
        </p:nvSpPr>
        <p:spPr bwMode="auto">
          <a:xfrm>
            <a:off x="2156856" y="1933789"/>
            <a:ext cx="401370"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x</a:t>
            </a:r>
            <a:r>
              <a:rPr lang="en-GB" sz="2000" baseline="-25000">
                <a:solidFill>
                  <a:srgbClr val="00B0F0"/>
                </a:solidFill>
                <a:ea typeface="Geneva" charset="-128"/>
              </a:rPr>
              <a:t>3</a:t>
            </a:r>
            <a:endParaRPr lang="en-GB" sz="2000">
              <a:solidFill>
                <a:srgbClr val="00B0F0"/>
              </a:solidFill>
              <a:ea typeface="Geneva" charset="-128"/>
            </a:endParaRPr>
          </a:p>
        </p:txBody>
      </p:sp>
      <p:sp>
        <p:nvSpPr>
          <p:cNvPr id="345166" name="Text Box 78"/>
          <p:cNvSpPr txBox="1">
            <a:spLocks noChangeArrowheads="1"/>
          </p:cNvSpPr>
          <p:nvPr/>
        </p:nvSpPr>
        <p:spPr bwMode="auto">
          <a:xfrm>
            <a:off x="2861878" y="1933789"/>
            <a:ext cx="402972"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y</a:t>
            </a:r>
            <a:r>
              <a:rPr lang="en-GB" sz="2000" baseline="-25000">
                <a:solidFill>
                  <a:srgbClr val="00B0F0"/>
                </a:solidFill>
                <a:ea typeface="Geneva" charset="-128"/>
              </a:rPr>
              <a:t>3</a:t>
            </a:r>
            <a:endParaRPr lang="en-GB" sz="2000">
              <a:solidFill>
                <a:srgbClr val="00B0F0"/>
              </a:solidFill>
              <a:ea typeface="Geneva" charset="-128"/>
            </a:endParaRPr>
          </a:p>
        </p:txBody>
      </p:sp>
      <p:sp>
        <p:nvSpPr>
          <p:cNvPr id="345167" name="Text Box 79"/>
          <p:cNvSpPr txBox="1">
            <a:spLocks noChangeArrowheads="1"/>
          </p:cNvSpPr>
          <p:nvPr/>
        </p:nvSpPr>
        <p:spPr bwMode="auto">
          <a:xfrm>
            <a:off x="3398620" y="1935377"/>
            <a:ext cx="40457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z</a:t>
            </a:r>
            <a:r>
              <a:rPr lang="en-GB" sz="2000" baseline="-25000">
                <a:solidFill>
                  <a:srgbClr val="00B0F0"/>
                </a:solidFill>
                <a:ea typeface="Geneva" charset="-128"/>
              </a:rPr>
              <a:t>3</a:t>
            </a:r>
            <a:endParaRPr lang="en-GB" sz="2000">
              <a:solidFill>
                <a:srgbClr val="00B0F0"/>
              </a:solidFill>
              <a:ea typeface="Geneva" charset="-128"/>
            </a:endParaRPr>
          </a:p>
        </p:txBody>
      </p:sp>
      <p:sp>
        <p:nvSpPr>
          <p:cNvPr id="345168" name="Text Box 80"/>
          <p:cNvSpPr txBox="1">
            <a:spLocks noChangeArrowheads="1"/>
          </p:cNvSpPr>
          <p:nvPr/>
        </p:nvSpPr>
        <p:spPr bwMode="auto">
          <a:xfrm>
            <a:off x="4013577" y="1935377"/>
            <a:ext cx="555648" cy="402291"/>
          </a:xfrm>
          <a:prstGeom prst="rect">
            <a:avLst/>
          </a:prstGeom>
          <a:noFill/>
          <a:ln w="28575" algn="ctr">
            <a:noFill/>
            <a:miter lim="800000"/>
            <a:headEnd/>
            <a:tailEnd/>
          </a:ln>
          <a:effectLst/>
        </p:spPr>
        <p:txBody>
          <a:bodyPr wrap="square" lIns="90000" tIns="46800" rIns="90000" bIns="46800">
            <a:spAutoFit/>
          </a:bodyPr>
          <a:lstStyle/>
          <a:p>
            <a:pPr>
              <a:spcBef>
                <a:spcPct val="0"/>
              </a:spcBef>
            </a:pPr>
            <a:r>
              <a:rPr lang="en-GB" sz="2000" dirty="0">
                <a:solidFill>
                  <a:srgbClr val="00B0F0"/>
                </a:solidFill>
                <a:ea typeface="Geneva" charset="-128"/>
              </a:rPr>
              <a:t>x</a:t>
            </a:r>
            <a:r>
              <a:rPr lang="en-GB" sz="2000" baseline="-25000" dirty="0">
                <a:solidFill>
                  <a:srgbClr val="00B0F0"/>
                </a:solidFill>
                <a:ea typeface="Geneva" charset="-128"/>
              </a:rPr>
              <a:t>2</a:t>
            </a:r>
            <a:endParaRPr lang="en-GB" sz="2000" dirty="0">
              <a:solidFill>
                <a:srgbClr val="00B0F0"/>
              </a:solidFill>
              <a:ea typeface="Geneva" charset="-128"/>
            </a:endParaRPr>
          </a:p>
        </p:txBody>
      </p:sp>
      <p:sp>
        <p:nvSpPr>
          <p:cNvPr id="345169" name="Text Box 81"/>
          <p:cNvSpPr txBox="1">
            <a:spLocks noChangeArrowheads="1"/>
          </p:cNvSpPr>
          <p:nvPr/>
        </p:nvSpPr>
        <p:spPr bwMode="auto">
          <a:xfrm>
            <a:off x="4724777" y="1933789"/>
            <a:ext cx="555648" cy="402291"/>
          </a:xfrm>
          <a:prstGeom prst="rect">
            <a:avLst/>
          </a:prstGeom>
          <a:noFill/>
          <a:ln w="28575" algn="ctr">
            <a:noFill/>
            <a:miter lim="800000"/>
            <a:headEnd/>
            <a:tailEnd/>
          </a:ln>
          <a:effectLst/>
        </p:spPr>
        <p:txBody>
          <a:bodyPr wrap="square" lIns="90000" tIns="46800" rIns="90000" bIns="46800">
            <a:spAutoFit/>
          </a:bodyPr>
          <a:lstStyle/>
          <a:p>
            <a:pPr>
              <a:spcBef>
                <a:spcPct val="0"/>
              </a:spcBef>
            </a:pPr>
            <a:r>
              <a:rPr lang="en-GB" sz="2000">
                <a:solidFill>
                  <a:srgbClr val="00B0F0"/>
                </a:solidFill>
                <a:ea typeface="Geneva" charset="-128"/>
              </a:rPr>
              <a:t>y</a:t>
            </a:r>
            <a:r>
              <a:rPr lang="en-GB" sz="2000" baseline="-25000">
                <a:solidFill>
                  <a:srgbClr val="00B0F0"/>
                </a:solidFill>
                <a:ea typeface="Geneva" charset="-128"/>
              </a:rPr>
              <a:t>2</a:t>
            </a:r>
            <a:endParaRPr lang="en-GB" sz="2000">
              <a:solidFill>
                <a:srgbClr val="00B0F0"/>
              </a:solidFill>
              <a:ea typeface="Geneva" charset="-128"/>
            </a:endParaRPr>
          </a:p>
        </p:txBody>
      </p:sp>
      <p:sp>
        <p:nvSpPr>
          <p:cNvPr id="345170" name="Text Box 82"/>
          <p:cNvSpPr txBox="1">
            <a:spLocks noChangeArrowheads="1"/>
          </p:cNvSpPr>
          <p:nvPr/>
        </p:nvSpPr>
        <p:spPr bwMode="auto">
          <a:xfrm>
            <a:off x="5339140" y="1933789"/>
            <a:ext cx="555648" cy="402291"/>
          </a:xfrm>
          <a:prstGeom prst="rect">
            <a:avLst/>
          </a:prstGeom>
          <a:noFill/>
          <a:ln w="28575" algn="ctr">
            <a:noFill/>
            <a:miter lim="800000"/>
            <a:headEnd/>
            <a:tailEnd/>
          </a:ln>
          <a:effectLst/>
        </p:spPr>
        <p:txBody>
          <a:bodyPr wrap="square" lIns="90000" tIns="46800" rIns="90000" bIns="46800">
            <a:spAutoFit/>
          </a:bodyPr>
          <a:lstStyle/>
          <a:p>
            <a:pPr>
              <a:spcBef>
                <a:spcPct val="0"/>
              </a:spcBef>
            </a:pPr>
            <a:r>
              <a:rPr lang="en-GB" sz="2000">
                <a:solidFill>
                  <a:srgbClr val="00B0F0"/>
                </a:solidFill>
                <a:ea typeface="Geneva" charset="-128"/>
              </a:rPr>
              <a:t>z</a:t>
            </a:r>
            <a:r>
              <a:rPr lang="en-GB" sz="2000" baseline="-25000">
                <a:solidFill>
                  <a:srgbClr val="00B0F0"/>
                </a:solidFill>
                <a:ea typeface="Geneva" charset="-128"/>
              </a:rPr>
              <a:t>2</a:t>
            </a:r>
            <a:endParaRPr lang="en-GB" sz="2000">
              <a:solidFill>
                <a:srgbClr val="00B0F0"/>
              </a:solidFill>
              <a:ea typeface="Geneva" charset="-128"/>
            </a:endParaRPr>
          </a:p>
        </p:txBody>
      </p:sp>
      <p:sp>
        <p:nvSpPr>
          <p:cNvPr id="345171" name="Text Box 83"/>
          <p:cNvSpPr txBox="1">
            <a:spLocks noChangeArrowheads="1"/>
          </p:cNvSpPr>
          <p:nvPr/>
        </p:nvSpPr>
        <p:spPr bwMode="auto">
          <a:xfrm>
            <a:off x="6058277" y="1935377"/>
            <a:ext cx="555648" cy="402291"/>
          </a:xfrm>
          <a:prstGeom prst="rect">
            <a:avLst/>
          </a:prstGeom>
          <a:noFill/>
          <a:ln w="28575" algn="ctr">
            <a:noFill/>
            <a:miter lim="800000"/>
            <a:headEnd/>
            <a:tailEnd/>
          </a:ln>
          <a:effectLst/>
        </p:spPr>
        <p:txBody>
          <a:bodyPr wrap="square" lIns="90000" tIns="46800" rIns="90000" bIns="46800">
            <a:spAutoFit/>
          </a:bodyPr>
          <a:lstStyle/>
          <a:p>
            <a:pPr>
              <a:spcBef>
                <a:spcPct val="0"/>
              </a:spcBef>
            </a:pPr>
            <a:r>
              <a:rPr lang="en-GB" sz="2000" dirty="0">
                <a:solidFill>
                  <a:srgbClr val="00B0F0"/>
                </a:solidFill>
                <a:ea typeface="Geneva" charset="-128"/>
              </a:rPr>
              <a:t>x</a:t>
            </a:r>
            <a:r>
              <a:rPr lang="en-GB" sz="2000" baseline="-25000" dirty="0">
                <a:solidFill>
                  <a:srgbClr val="00B0F0"/>
                </a:solidFill>
                <a:ea typeface="Geneva" charset="-128"/>
              </a:rPr>
              <a:t>1</a:t>
            </a:r>
            <a:endParaRPr lang="en-GB" sz="2000" dirty="0">
              <a:solidFill>
                <a:srgbClr val="00B0F0"/>
              </a:solidFill>
              <a:ea typeface="Geneva" charset="-128"/>
            </a:endParaRPr>
          </a:p>
        </p:txBody>
      </p:sp>
      <p:sp>
        <p:nvSpPr>
          <p:cNvPr id="345172" name="Text Box 84"/>
          <p:cNvSpPr txBox="1">
            <a:spLocks noChangeArrowheads="1"/>
          </p:cNvSpPr>
          <p:nvPr/>
        </p:nvSpPr>
        <p:spPr bwMode="auto">
          <a:xfrm>
            <a:off x="6786940" y="1933789"/>
            <a:ext cx="555648" cy="402291"/>
          </a:xfrm>
          <a:prstGeom prst="rect">
            <a:avLst/>
          </a:prstGeom>
          <a:noFill/>
          <a:ln w="28575" algn="ctr">
            <a:noFill/>
            <a:miter lim="800000"/>
            <a:headEnd/>
            <a:tailEnd/>
          </a:ln>
          <a:effectLst/>
        </p:spPr>
        <p:txBody>
          <a:bodyPr wrap="square" lIns="90000" tIns="46800" rIns="90000" bIns="46800">
            <a:spAutoFit/>
          </a:bodyPr>
          <a:lstStyle/>
          <a:p>
            <a:pPr>
              <a:spcBef>
                <a:spcPct val="0"/>
              </a:spcBef>
            </a:pPr>
            <a:r>
              <a:rPr lang="en-GB" sz="2000">
                <a:solidFill>
                  <a:srgbClr val="00B0F0"/>
                </a:solidFill>
                <a:ea typeface="Geneva" charset="-128"/>
              </a:rPr>
              <a:t>y</a:t>
            </a:r>
            <a:r>
              <a:rPr lang="en-GB" sz="2000" baseline="-25000">
                <a:solidFill>
                  <a:srgbClr val="00B0F0"/>
                </a:solidFill>
                <a:ea typeface="Geneva" charset="-128"/>
              </a:rPr>
              <a:t>1</a:t>
            </a:r>
            <a:endParaRPr lang="en-GB" sz="2000">
              <a:solidFill>
                <a:srgbClr val="00B0F0"/>
              </a:solidFill>
              <a:ea typeface="Geneva" charset="-128"/>
            </a:endParaRPr>
          </a:p>
        </p:txBody>
      </p:sp>
      <p:sp>
        <p:nvSpPr>
          <p:cNvPr id="345173" name="Text Box 85"/>
          <p:cNvSpPr txBox="1">
            <a:spLocks noChangeArrowheads="1"/>
          </p:cNvSpPr>
          <p:nvPr/>
        </p:nvSpPr>
        <p:spPr bwMode="auto">
          <a:xfrm>
            <a:off x="7404477" y="1935377"/>
            <a:ext cx="555648" cy="402291"/>
          </a:xfrm>
          <a:prstGeom prst="rect">
            <a:avLst/>
          </a:prstGeom>
          <a:noFill/>
          <a:ln w="28575" algn="ctr">
            <a:noFill/>
            <a:miter lim="800000"/>
            <a:headEnd/>
            <a:tailEnd/>
          </a:ln>
          <a:effectLst/>
        </p:spPr>
        <p:txBody>
          <a:bodyPr wrap="square" lIns="90000" tIns="46800" rIns="90000" bIns="46800">
            <a:spAutoFit/>
          </a:bodyPr>
          <a:lstStyle/>
          <a:p>
            <a:pPr>
              <a:spcBef>
                <a:spcPct val="0"/>
              </a:spcBef>
            </a:pPr>
            <a:r>
              <a:rPr lang="en-GB" sz="2000">
                <a:solidFill>
                  <a:srgbClr val="00B0F0"/>
                </a:solidFill>
                <a:ea typeface="Geneva" charset="-128"/>
              </a:rPr>
              <a:t>z</a:t>
            </a:r>
            <a:r>
              <a:rPr lang="en-GB" sz="2000" baseline="-25000">
                <a:solidFill>
                  <a:srgbClr val="00B0F0"/>
                </a:solidFill>
                <a:ea typeface="Geneva" charset="-128"/>
              </a:rPr>
              <a:t>1</a:t>
            </a:r>
            <a:endParaRPr lang="en-GB" sz="2000">
              <a:solidFill>
                <a:srgbClr val="00B0F0"/>
              </a:solidFill>
              <a:ea typeface="Geneva" charset="-128"/>
            </a:endParaRPr>
          </a:p>
        </p:txBody>
      </p:sp>
      <p:sp>
        <p:nvSpPr>
          <p:cNvPr id="345174" name="Text Box 86"/>
          <p:cNvSpPr txBox="1">
            <a:spLocks noChangeArrowheads="1"/>
          </p:cNvSpPr>
          <p:nvPr/>
        </p:nvSpPr>
        <p:spPr bwMode="auto">
          <a:xfrm>
            <a:off x="1686871" y="4538877"/>
            <a:ext cx="419002"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a</a:t>
            </a:r>
            <a:r>
              <a:rPr lang="en-GB" sz="2000" baseline="-25000">
                <a:solidFill>
                  <a:srgbClr val="00B0F0"/>
                </a:solidFill>
                <a:ea typeface="Geneva" charset="-128"/>
              </a:rPr>
              <a:t>1</a:t>
            </a:r>
            <a:endParaRPr lang="en-GB" sz="2000">
              <a:solidFill>
                <a:srgbClr val="00B0F0"/>
              </a:solidFill>
              <a:ea typeface="Geneva" charset="-128"/>
            </a:endParaRPr>
          </a:p>
        </p:txBody>
      </p:sp>
      <p:sp>
        <p:nvSpPr>
          <p:cNvPr id="345175" name="Text Box 87"/>
          <p:cNvSpPr txBox="1">
            <a:spLocks noChangeArrowheads="1"/>
          </p:cNvSpPr>
          <p:nvPr/>
        </p:nvSpPr>
        <p:spPr bwMode="auto">
          <a:xfrm>
            <a:off x="2411760" y="4538877"/>
            <a:ext cx="41579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b</a:t>
            </a:r>
            <a:r>
              <a:rPr lang="en-GB" sz="2000" baseline="-25000">
                <a:solidFill>
                  <a:srgbClr val="00B0F0"/>
                </a:solidFill>
                <a:ea typeface="Geneva" charset="-128"/>
              </a:rPr>
              <a:t>1</a:t>
            </a:r>
            <a:endParaRPr lang="en-GB" sz="2000">
              <a:solidFill>
                <a:srgbClr val="00B0F0"/>
              </a:solidFill>
              <a:ea typeface="Geneva" charset="-128"/>
            </a:endParaRPr>
          </a:p>
        </p:txBody>
      </p:sp>
      <p:sp>
        <p:nvSpPr>
          <p:cNvPr id="345176" name="Text Box 88"/>
          <p:cNvSpPr txBox="1">
            <a:spLocks noChangeArrowheads="1"/>
          </p:cNvSpPr>
          <p:nvPr/>
        </p:nvSpPr>
        <p:spPr bwMode="auto">
          <a:xfrm>
            <a:off x="2935070" y="4538877"/>
            <a:ext cx="40457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c</a:t>
            </a:r>
            <a:r>
              <a:rPr lang="en-GB" sz="2000" baseline="-25000">
                <a:solidFill>
                  <a:srgbClr val="00B0F0"/>
                </a:solidFill>
                <a:ea typeface="Geneva" charset="-128"/>
              </a:rPr>
              <a:t>1</a:t>
            </a:r>
            <a:endParaRPr lang="en-GB" sz="2000">
              <a:solidFill>
                <a:srgbClr val="00B0F0"/>
              </a:solidFill>
              <a:ea typeface="Geneva" charset="-128"/>
            </a:endParaRPr>
          </a:p>
        </p:txBody>
      </p:sp>
      <p:sp>
        <p:nvSpPr>
          <p:cNvPr id="345180" name="Text Box 92"/>
          <p:cNvSpPr txBox="1">
            <a:spLocks noChangeArrowheads="1"/>
          </p:cNvSpPr>
          <p:nvPr/>
        </p:nvSpPr>
        <p:spPr bwMode="auto">
          <a:xfrm>
            <a:off x="3534995" y="4538877"/>
            <a:ext cx="419002"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a</a:t>
            </a:r>
            <a:r>
              <a:rPr lang="en-GB" sz="2000" baseline="-25000">
                <a:solidFill>
                  <a:srgbClr val="00B0F0"/>
                </a:solidFill>
                <a:ea typeface="Geneva" charset="-128"/>
              </a:rPr>
              <a:t>2</a:t>
            </a:r>
            <a:endParaRPr lang="en-GB" sz="2000">
              <a:solidFill>
                <a:srgbClr val="00B0F0"/>
              </a:solidFill>
              <a:ea typeface="Geneva" charset="-128"/>
            </a:endParaRPr>
          </a:p>
        </p:txBody>
      </p:sp>
      <p:sp>
        <p:nvSpPr>
          <p:cNvPr id="345181" name="Text Box 93"/>
          <p:cNvSpPr txBox="1">
            <a:spLocks noChangeArrowheads="1"/>
          </p:cNvSpPr>
          <p:nvPr/>
        </p:nvSpPr>
        <p:spPr bwMode="auto">
          <a:xfrm>
            <a:off x="4270023" y="4538877"/>
            <a:ext cx="41579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b</a:t>
            </a:r>
            <a:r>
              <a:rPr lang="en-GB" sz="2000" baseline="-25000">
                <a:solidFill>
                  <a:srgbClr val="00B0F0"/>
                </a:solidFill>
                <a:ea typeface="Geneva" charset="-128"/>
              </a:rPr>
              <a:t>2</a:t>
            </a:r>
            <a:endParaRPr lang="en-GB" sz="2000">
              <a:solidFill>
                <a:srgbClr val="00B0F0"/>
              </a:solidFill>
              <a:ea typeface="Geneva" charset="-128"/>
            </a:endParaRPr>
          </a:p>
        </p:txBody>
      </p:sp>
      <p:sp>
        <p:nvSpPr>
          <p:cNvPr id="345182" name="Text Box 94"/>
          <p:cNvSpPr txBox="1">
            <a:spLocks noChangeArrowheads="1"/>
          </p:cNvSpPr>
          <p:nvPr/>
        </p:nvSpPr>
        <p:spPr bwMode="auto">
          <a:xfrm>
            <a:off x="4882852" y="4538877"/>
            <a:ext cx="40457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c</a:t>
            </a:r>
            <a:r>
              <a:rPr lang="en-GB" sz="2000" baseline="-25000">
                <a:solidFill>
                  <a:srgbClr val="00B0F0"/>
                </a:solidFill>
                <a:ea typeface="Geneva" charset="-128"/>
              </a:rPr>
              <a:t>2</a:t>
            </a:r>
            <a:endParaRPr lang="en-GB" sz="2000">
              <a:solidFill>
                <a:srgbClr val="00B0F0"/>
              </a:solidFill>
              <a:ea typeface="Geneva" charset="-128"/>
            </a:endParaRPr>
          </a:p>
        </p:txBody>
      </p:sp>
      <p:sp>
        <p:nvSpPr>
          <p:cNvPr id="345186" name="Text Box 98"/>
          <p:cNvSpPr txBox="1">
            <a:spLocks noChangeArrowheads="1"/>
          </p:cNvSpPr>
          <p:nvPr/>
        </p:nvSpPr>
        <p:spPr bwMode="auto">
          <a:xfrm>
            <a:off x="5581282" y="4538877"/>
            <a:ext cx="419002"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a</a:t>
            </a:r>
            <a:r>
              <a:rPr lang="en-GB" sz="2000" baseline="-25000">
                <a:solidFill>
                  <a:srgbClr val="00B0F0"/>
                </a:solidFill>
                <a:ea typeface="Geneva" charset="-128"/>
              </a:rPr>
              <a:t>3</a:t>
            </a:r>
            <a:endParaRPr lang="en-GB" sz="2000">
              <a:solidFill>
                <a:srgbClr val="00B0F0"/>
              </a:solidFill>
              <a:ea typeface="Geneva" charset="-128"/>
            </a:endParaRPr>
          </a:p>
        </p:txBody>
      </p:sp>
      <p:sp>
        <p:nvSpPr>
          <p:cNvPr id="345187" name="Text Box 99"/>
          <p:cNvSpPr txBox="1">
            <a:spLocks noChangeArrowheads="1"/>
          </p:cNvSpPr>
          <p:nvPr/>
        </p:nvSpPr>
        <p:spPr bwMode="auto">
          <a:xfrm>
            <a:off x="6324248" y="4538877"/>
            <a:ext cx="41579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b</a:t>
            </a:r>
            <a:r>
              <a:rPr lang="en-GB" sz="2000" baseline="-25000">
                <a:solidFill>
                  <a:srgbClr val="00B0F0"/>
                </a:solidFill>
                <a:ea typeface="Geneva" charset="-128"/>
              </a:rPr>
              <a:t>3</a:t>
            </a:r>
            <a:endParaRPr lang="en-GB" sz="2000">
              <a:solidFill>
                <a:srgbClr val="00B0F0"/>
              </a:solidFill>
              <a:ea typeface="Geneva" charset="-128"/>
            </a:endParaRPr>
          </a:p>
        </p:txBody>
      </p:sp>
      <p:sp>
        <p:nvSpPr>
          <p:cNvPr id="345188" name="Text Box 100"/>
          <p:cNvSpPr txBox="1">
            <a:spLocks noChangeArrowheads="1"/>
          </p:cNvSpPr>
          <p:nvPr/>
        </p:nvSpPr>
        <p:spPr bwMode="auto">
          <a:xfrm>
            <a:off x="6957714" y="4538877"/>
            <a:ext cx="404576" cy="402291"/>
          </a:xfrm>
          <a:prstGeom prst="rect">
            <a:avLst/>
          </a:prstGeom>
          <a:noFill/>
          <a:ln w="28575" algn="ctr">
            <a:noFill/>
            <a:miter lim="800000"/>
            <a:headEnd/>
            <a:tailEnd/>
          </a:ln>
          <a:effectLst/>
        </p:spPr>
        <p:txBody>
          <a:bodyPr wrap="none" lIns="90000" tIns="46800" rIns="90000" bIns="46800">
            <a:spAutoFit/>
          </a:bodyPr>
          <a:lstStyle/>
          <a:p>
            <a:pPr>
              <a:spcBef>
                <a:spcPct val="0"/>
              </a:spcBef>
            </a:pPr>
            <a:r>
              <a:rPr lang="en-GB" sz="2000">
                <a:solidFill>
                  <a:srgbClr val="00B0F0"/>
                </a:solidFill>
                <a:ea typeface="Geneva" charset="-128"/>
              </a:rPr>
              <a:t>c</a:t>
            </a:r>
            <a:r>
              <a:rPr lang="en-GB" sz="2000" baseline="-25000">
                <a:solidFill>
                  <a:srgbClr val="00B0F0"/>
                </a:solidFill>
                <a:ea typeface="Geneva" charset="-128"/>
              </a:rPr>
              <a:t>3</a:t>
            </a:r>
            <a:endParaRPr lang="en-GB" sz="2000">
              <a:solidFill>
                <a:srgbClr val="00B0F0"/>
              </a:solidFill>
              <a:ea typeface="Geneva" charset="-128"/>
            </a:endParaRPr>
          </a:p>
        </p:txBody>
      </p:sp>
      <p:sp>
        <p:nvSpPr>
          <p:cNvPr id="345189" name="AutoShape 101"/>
          <p:cNvSpPr>
            <a:spLocks noChangeArrowheads="1"/>
          </p:cNvSpPr>
          <p:nvPr/>
        </p:nvSpPr>
        <p:spPr bwMode="auto">
          <a:xfrm>
            <a:off x="835000" y="1844824"/>
            <a:ext cx="8094319" cy="3240360"/>
          </a:xfrm>
          <a:prstGeom prst="roundRect">
            <a:avLst>
              <a:gd name="adj" fmla="val 16667"/>
            </a:avLst>
          </a:prstGeom>
          <a:noFill/>
          <a:ln w="28575" algn="ctr">
            <a:solidFill>
              <a:srgbClr val="00B050"/>
            </a:solidFill>
            <a:round/>
            <a:headEnd/>
            <a:tailEnd/>
          </a:ln>
          <a:effectLst/>
        </p:spPr>
        <p:txBody>
          <a:bodyPr wrap="square" lIns="90000" tIns="46800" rIns="90000" bIns="46800" anchor="ctr">
            <a:noAutofit/>
          </a:bodyPr>
          <a:lstStyle/>
          <a:p>
            <a:pPr>
              <a:spcBef>
                <a:spcPct val="0"/>
              </a:spcBef>
            </a:pPr>
            <a:endParaRPr lang="en-GB" sz="2000">
              <a:solidFill>
                <a:srgbClr val="003366"/>
              </a:solidFill>
              <a:ea typeface="Geneva" charset="-128"/>
            </a:endParaRPr>
          </a:p>
        </p:txBody>
      </p:sp>
      <p:sp>
        <p:nvSpPr>
          <p:cNvPr id="345191" name="Text Box 103"/>
          <p:cNvSpPr txBox="1">
            <a:spLocks noChangeArrowheads="1"/>
          </p:cNvSpPr>
          <p:nvPr/>
        </p:nvSpPr>
        <p:spPr bwMode="auto">
          <a:xfrm>
            <a:off x="612000" y="5429976"/>
            <a:ext cx="8435299" cy="879344"/>
          </a:xfrm>
          <a:prstGeom prst="rect">
            <a:avLst/>
          </a:prstGeom>
          <a:noFill/>
          <a:ln w="28575" algn="ctr">
            <a:noFill/>
            <a:miter lim="800000"/>
            <a:headEnd/>
            <a:tailEnd/>
          </a:ln>
          <a:effectLst/>
        </p:spPr>
        <p:txBody>
          <a:bodyPr wrap="none" lIns="90000" tIns="46800" rIns="90000" bIns="46800">
            <a:spAutoFit/>
          </a:bodyPr>
          <a:lstStyle/>
          <a:p>
            <a:pPr algn="l">
              <a:spcBef>
                <a:spcPct val="0"/>
              </a:spcBef>
            </a:pPr>
            <a:r>
              <a:rPr lang="en-GB" sz="1700" dirty="0">
                <a:solidFill>
                  <a:srgbClr val="003366"/>
                </a:solidFill>
                <a:ea typeface="Geneva" charset="-128"/>
              </a:rPr>
              <a:t>There are several other ion types that can be annotated, as well as</a:t>
            </a:r>
          </a:p>
          <a:p>
            <a:pPr algn="l">
              <a:spcBef>
                <a:spcPct val="0"/>
              </a:spcBef>
            </a:pPr>
            <a:r>
              <a:rPr lang="en-GB" sz="1700" dirty="0">
                <a:solidFill>
                  <a:srgbClr val="003366"/>
                </a:solidFill>
                <a:ea typeface="Geneva" charset="-128"/>
              </a:rPr>
              <a:t>‘internal fragments’. The latter are fragments that no longer contain an intact</a:t>
            </a:r>
          </a:p>
          <a:p>
            <a:pPr algn="l">
              <a:spcBef>
                <a:spcPct val="0"/>
              </a:spcBef>
            </a:pPr>
            <a:r>
              <a:rPr lang="en-GB" sz="1700" dirty="0">
                <a:solidFill>
                  <a:srgbClr val="003366"/>
                </a:solidFill>
                <a:ea typeface="Geneva" charset="-128"/>
              </a:rPr>
              <a:t>terminus. These are harder to use for ‘ladder sequencing’, but can still be interpreted.</a:t>
            </a:r>
          </a:p>
        </p:txBody>
      </p:sp>
      <p:sp>
        <p:nvSpPr>
          <p:cNvPr id="345192" name="Text Box 104"/>
          <p:cNvSpPr txBox="1">
            <a:spLocks noChangeArrowheads="1"/>
          </p:cNvSpPr>
          <p:nvPr/>
        </p:nvSpPr>
        <p:spPr bwMode="auto">
          <a:xfrm>
            <a:off x="612000" y="6381328"/>
            <a:ext cx="8619452" cy="463846"/>
          </a:xfrm>
          <a:prstGeom prst="rect">
            <a:avLst/>
          </a:prstGeom>
          <a:noFill/>
          <a:ln w="28575" algn="ctr">
            <a:noFill/>
            <a:miter lim="800000"/>
            <a:headEnd/>
            <a:tailEnd/>
          </a:ln>
          <a:effectLst/>
        </p:spPr>
        <p:txBody>
          <a:bodyPr wrap="none" lIns="90000" tIns="46800" rIns="90000" bIns="46800">
            <a:spAutoFit/>
          </a:bodyPr>
          <a:lstStyle/>
          <a:p>
            <a:pPr algn="l">
              <a:spcBef>
                <a:spcPct val="0"/>
              </a:spcBef>
            </a:pPr>
            <a:r>
              <a:rPr lang="en-GB" sz="1200" dirty="0">
                <a:solidFill>
                  <a:srgbClr val="003366"/>
                </a:solidFill>
                <a:ea typeface="Geneva" charset="-128"/>
              </a:rPr>
              <a:t>This nomenclature was coined by </a:t>
            </a:r>
            <a:r>
              <a:rPr lang="en-GB" sz="1200" b="1" dirty="0" err="1">
                <a:solidFill>
                  <a:srgbClr val="003366"/>
                </a:solidFill>
                <a:ea typeface="Geneva" charset="-128"/>
              </a:rPr>
              <a:t>Roepstorff</a:t>
            </a:r>
            <a:r>
              <a:rPr lang="en-GB" sz="1200" b="1" dirty="0">
                <a:solidFill>
                  <a:srgbClr val="003366"/>
                </a:solidFill>
                <a:ea typeface="Geneva" charset="-128"/>
              </a:rPr>
              <a:t> and </a:t>
            </a:r>
            <a:r>
              <a:rPr lang="en-GB" sz="1200" b="1" dirty="0" err="1">
                <a:solidFill>
                  <a:srgbClr val="003366"/>
                </a:solidFill>
                <a:ea typeface="Geneva" charset="-128"/>
              </a:rPr>
              <a:t>Fohlmann</a:t>
            </a:r>
            <a:r>
              <a:rPr lang="en-GB" sz="1200" dirty="0">
                <a:solidFill>
                  <a:srgbClr val="003366"/>
                </a:solidFill>
                <a:ea typeface="Geneva" charset="-128"/>
              </a:rPr>
              <a:t> </a:t>
            </a:r>
            <a:r>
              <a:rPr lang="en-GB" sz="1200" i="1" dirty="0">
                <a:solidFill>
                  <a:srgbClr val="003366"/>
                </a:solidFill>
                <a:ea typeface="Geneva" charset="-128"/>
              </a:rPr>
              <a:t>(Biomed. Mass Spec</a:t>
            </a:r>
            <a:r>
              <a:rPr lang="en-GB" sz="1200" dirty="0">
                <a:solidFill>
                  <a:srgbClr val="003366"/>
                </a:solidFill>
                <a:ea typeface="Geneva" charset="-128"/>
              </a:rPr>
              <a:t>., 1984) and </a:t>
            </a:r>
            <a:r>
              <a:rPr lang="en-GB" sz="1200" b="1" dirty="0">
                <a:solidFill>
                  <a:srgbClr val="003366"/>
                </a:solidFill>
                <a:ea typeface="Geneva" charset="-128"/>
              </a:rPr>
              <a:t>Klaus </a:t>
            </a:r>
            <a:r>
              <a:rPr lang="en-GB" sz="1200" b="1" dirty="0" err="1">
                <a:solidFill>
                  <a:srgbClr val="003366"/>
                </a:solidFill>
                <a:ea typeface="Geneva" charset="-128"/>
              </a:rPr>
              <a:t>Biemann</a:t>
            </a:r>
            <a:r>
              <a:rPr lang="en-GB" sz="1200" b="1" dirty="0">
                <a:solidFill>
                  <a:srgbClr val="003366"/>
                </a:solidFill>
                <a:ea typeface="Geneva" charset="-128"/>
              </a:rPr>
              <a:t> </a:t>
            </a:r>
            <a:r>
              <a:rPr lang="en-GB" sz="1200" i="1" dirty="0">
                <a:solidFill>
                  <a:srgbClr val="003366"/>
                </a:solidFill>
                <a:ea typeface="Geneva" charset="-128"/>
              </a:rPr>
              <a:t>(Biomed.</a:t>
            </a:r>
          </a:p>
          <a:p>
            <a:pPr algn="l">
              <a:spcBef>
                <a:spcPct val="0"/>
              </a:spcBef>
            </a:pPr>
            <a:r>
              <a:rPr lang="en-GB" sz="1200" i="1" dirty="0">
                <a:solidFill>
                  <a:srgbClr val="003366"/>
                </a:solidFill>
                <a:ea typeface="Geneva" charset="-128"/>
              </a:rPr>
              <a:t>Environ. Mass Spec</a:t>
            </a:r>
            <a:r>
              <a:rPr lang="en-GB" sz="1200" dirty="0">
                <a:solidFill>
                  <a:srgbClr val="003366"/>
                </a:solidFill>
                <a:ea typeface="Geneva" charset="-128"/>
              </a:rPr>
              <a:t>., 1988) and is commonly referred to as ‘</a:t>
            </a:r>
            <a:r>
              <a:rPr lang="en-GB" sz="1200" dirty="0" err="1">
                <a:solidFill>
                  <a:srgbClr val="003366"/>
                </a:solidFill>
                <a:ea typeface="Geneva" charset="-128"/>
              </a:rPr>
              <a:t>Biemann</a:t>
            </a:r>
            <a:r>
              <a:rPr lang="en-GB" sz="1200" dirty="0">
                <a:solidFill>
                  <a:srgbClr val="003366"/>
                </a:solidFill>
                <a:ea typeface="Geneva" charset="-128"/>
              </a:rPr>
              <a:t> nomenclature’. Note the link with the Roman alphabet.</a:t>
            </a:r>
          </a:p>
        </p:txBody>
      </p:sp>
      <p:sp>
        <p:nvSpPr>
          <p:cNvPr id="96" name="Title 95"/>
          <p:cNvSpPr>
            <a:spLocks noGrp="1"/>
          </p:cNvSpPr>
          <p:nvPr>
            <p:ph type="title"/>
          </p:nvPr>
        </p:nvSpPr>
        <p:spPr/>
        <p:txBody>
          <a:bodyPr>
            <a:normAutofit/>
          </a:bodyPr>
          <a:lstStyle/>
          <a:p>
            <a:r>
              <a:rPr lang="en-GB" dirty="0"/>
              <a:t>Peptides subjected to fragmentation analysis can yield several types of fragment ions</a:t>
            </a:r>
          </a:p>
        </p:txBody>
      </p:sp>
    </p:spTree>
    <p:extLst>
      <p:ext uri="{BB962C8B-B14F-4D97-AF65-F5344CB8AC3E}">
        <p14:creationId xmlns:p14="http://schemas.microsoft.com/office/powerpoint/2010/main" val="939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5189"/>
                                        </p:tgtEl>
                                        <p:attrNameLst>
                                          <p:attrName>style.visibility</p:attrName>
                                        </p:attrNameLst>
                                      </p:cBhvr>
                                      <p:to>
                                        <p:strVal val="visible"/>
                                      </p:to>
                                    </p:set>
                                    <p:animEffect transition="in" filter="dissolve">
                                      <p:cBhvr>
                                        <p:cTn id="7" dur="500"/>
                                        <p:tgtEl>
                                          <p:spTgt spid="3451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5192"/>
                                        </p:tgtEl>
                                        <p:attrNameLst>
                                          <p:attrName>style.visibility</p:attrName>
                                        </p:attrNameLst>
                                      </p:cBhvr>
                                      <p:to>
                                        <p:strVal val="visible"/>
                                      </p:to>
                                    </p:set>
                                    <p:animEffect transition="in" filter="dissolve">
                                      <p:cBhvr>
                                        <p:cTn id="10" dur="500"/>
                                        <p:tgtEl>
                                          <p:spTgt spid="345192"/>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345094"/>
                                        </p:tgtEl>
                                        <p:attrNameLst>
                                          <p:attrName>style.visibility</p:attrName>
                                        </p:attrNameLst>
                                      </p:cBhvr>
                                      <p:to>
                                        <p:strVal val="visible"/>
                                      </p:to>
                                    </p:set>
                                    <p:animEffect transition="in" filter="checkerboard(across)">
                                      <p:cBhvr>
                                        <p:cTn id="14" dur="500"/>
                                        <p:tgtEl>
                                          <p:spTgt spid="34509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345095"/>
                                        </p:tgtEl>
                                        <p:attrNameLst>
                                          <p:attrName>style.visibility</p:attrName>
                                        </p:attrNameLst>
                                      </p:cBhvr>
                                      <p:to>
                                        <p:strVal val="visible"/>
                                      </p:to>
                                    </p:set>
                                    <p:animEffect transition="in" filter="checkerboard(across)">
                                      <p:cBhvr>
                                        <p:cTn id="17" dur="500"/>
                                        <p:tgtEl>
                                          <p:spTgt spid="34509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45096"/>
                                        </p:tgtEl>
                                        <p:attrNameLst>
                                          <p:attrName>style.visibility</p:attrName>
                                        </p:attrNameLst>
                                      </p:cBhvr>
                                      <p:to>
                                        <p:strVal val="visible"/>
                                      </p:to>
                                    </p:set>
                                    <p:animEffect transition="in" filter="checkerboard(across)">
                                      <p:cBhvr>
                                        <p:cTn id="20" dur="500"/>
                                        <p:tgtEl>
                                          <p:spTgt spid="34509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45098"/>
                                        </p:tgtEl>
                                        <p:attrNameLst>
                                          <p:attrName>style.visibility</p:attrName>
                                        </p:attrNameLst>
                                      </p:cBhvr>
                                      <p:to>
                                        <p:strVal val="visible"/>
                                      </p:to>
                                    </p:set>
                                    <p:animEffect transition="in" filter="checkerboard(across)">
                                      <p:cBhvr>
                                        <p:cTn id="23" dur="500"/>
                                        <p:tgtEl>
                                          <p:spTgt spid="34509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45100"/>
                                        </p:tgtEl>
                                        <p:attrNameLst>
                                          <p:attrName>style.visibility</p:attrName>
                                        </p:attrNameLst>
                                      </p:cBhvr>
                                      <p:to>
                                        <p:strVal val="visible"/>
                                      </p:to>
                                    </p:set>
                                    <p:animEffect transition="in" filter="checkerboard(across)">
                                      <p:cBhvr>
                                        <p:cTn id="26" dur="500"/>
                                        <p:tgtEl>
                                          <p:spTgt spid="34510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45101"/>
                                        </p:tgtEl>
                                        <p:attrNameLst>
                                          <p:attrName>style.visibility</p:attrName>
                                        </p:attrNameLst>
                                      </p:cBhvr>
                                      <p:to>
                                        <p:strVal val="visible"/>
                                      </p:to>
                                    </p:set>
                                    <p:animEffect transition="in" filter="checkerboard(across)">
                                      <p:cBhvr>
                                        <p:cTn id="29" dur="500"/>
                                        <p:tgtEl>
                                          <p:spTgt spid="34510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45102"/>
                                        </p:tgtEl>
                                        <p:attrNameLst>
                                          <p:attrName>style.visibility</p:attrName>
                                        </p:attrNameLst>
                                      </p:cBhvr>
                                      <p:to>
                                        <p:strVal val="visible"/>
                                      </p:to>
                                    </p:set>
                                    <p:animEffect transition="in" filter="checkerboard(across)">
                                      <p:cBhvr>
                                        <p:cTn id="32" dur="500"/>
                                        <p:tgtEl>
                                          <p:spTgt spid="34510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45103"/>
                                        </p:tgtEl>
                                        <p:attrNameLst>
                                          <p:attrName>style.visibility</p:attrName>
                                        </p:attrNameLst>
                                      </p:cBhvr>
                                      <p:to>
                                        <p:strVal val="visible"/>
                                      </p:to>
                                    </p:set>
                                    <p:animEffect transition="in" filter="checkerboard(across)">
                                      <p:cBhvr>
                                        <p:cTn id="35" dur="500"/>
                                        <p:tgtEl>
                                          <p:spTgt spid="34510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45104"/>
                                        </p:tgtEl>
                                        <p:attrNameLst>
                                          <p:attrName>style.visibility</p:attrName>
                                        </p:attrNameLst>
                                      </p:cBhvr>
                                      <p:to>
                                        <p:strVal val="visible"/>
                                      </p:to>
                                    </p:set>
                                    <p:animEffect transition="in" filter="checkerboard(across)">
                                      <p:cBhvr>
                                        <p:cTn id="38" dur="500"/>
                                        <p:tgtEl>
                                          <p:spTgt spid="34510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45105"/>
                                        </p:tgtEl>
                                        <p:attrNameLst>
                                          <p:attrName>style.visibility</p:attrName>
                                        </p:attrNameLst>
                                      </p:cBhvr>
                                      <p:to>
                                        <p:strVal val="visible"/>
                                      </p:to>
                                    </p:set>
                                    <p:animEffect transition="in" filter="checkerboard(across)">
                                      <p:cBhvr>
                                        <p:cTn id="41" dur="500"/>
                                        <p:tgtEl>
                                          <p:spTgt spid="345105"/>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45106"/>
                                        </p:tgtEl>
                                        <p:attrNameLst>
                                          <p:attrName>style.visibility</p:attrName>
                                        </p:attrNameLst>
                                      </p:cBhvr>
                                      <p:to>
                                        <p:strVal val="visible"/>
                                      </p:to>
                                    </p:set>
                                    <p:animEffect transition="in" filter="checkerboard(across)">
                                      <p:cBhvr>
                                        <p:cTn id="44" dur="500"/>
                                        <p:tgtEl>
                                          <p:spTgt spid="34510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45107"/>
                                        </p:tgtEl>
                                        <p:attrNameLst>
                                          <p:attrName>style.visibility</p:attrName>
                                        </p:attrNameLst>
                                      </p:cBhvr>
                                      <p:to>
                                        <p:strVal val="visible"/>
                                      </p:to>
                                    </p:set>
                                    <p:animEffect transition="in" filter="checkerboard(across)">
                                      <p:cBhvr>
                                        <p:cTn id="47" dur="500"/>
                                        <p:tgtEl>
                                          <p:spTgt spid="34510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45108"/>
                                        </p:tgtEl>
                                        <p:attrNameLst>
                                          <p:attrName>style.visibility</p:attrName>
                                        </p:attrNameLst>
                                      </p:cBhvr>
                                      <p:to>
                                        <p:strVal val="visible"/>
                                      </p:to>
                                    </p:set>
                                    <p:animEffect transition="in" filter="checkerboard(across)">
                                      <p:cBhvr>
                                        <p:cTn id="50" dur="500"/>
                                        <p:tgtEl>
                                          <p:spTgt spid="345108"/>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45110"/>
                                        </p:tgtEl>
                                        <p:attrNameLst>
                                          <p:attrName>style.visibility</p:attrName>
                                        </p:attrNameLst>
                                      </p:cBhvr>
                                      <p:to>
                                        <p:strVal val="visible"/>
                                      </p:to>
                                    </p:set>
                                    <p:animEffect transition="in" filter="checkerboard(across)">
                                      <p:cBhvr>
                                        <p:cTn id="53" dur="500"/>
                                        <p:tgtEl>
                                          <p:spTgt spid="345110"/>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45111"/>
                                        </p:tgtEl>
                                        <p:attrNameLst>
                                          <p:attrName>style.visibility</p:attrName>
                                        </p:attrNameLst>
                                      </p:cBhvr>
                                      <p:to>
                                        <p:strVal val="visible"/>
                                      </p:to>
                                    </p:set>
                                    <p:animEffect transition="in" filter="checkerboard(across)">
                                      <p:cBhvr>
                                        <p:cTn id="56" dur="500"/>
                                        <p:tgtEl>
                                          <p:spTgt spid="345111"/>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45112"/>
                                        </p:tgtEl>
                                        <p:attrNameLst>
                                          <p:attrName>style.visibility</p:attrName>
                                        </p:attrNameLst>
                                      </p:cBhvr>
                                      <p:to>
                                        <p:strVal val="visible"/>
                                      </p:to>
                                    </p:set>
                                    <p:animEffect transition="in" filter="checkerboard(across)">
                                      <p:cBhvr>
                                        <p:cTn id="59" dur="500"/>
                                        <p:tgtEl>
                                          <p:spTgt spid="345112"/>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45113"/>
                                        </p:tgtEl>
                                        <p:attrNameLst>
                                          <p:attrName>style.visibility</p:attrName>
                                        </p:attrNameLst>
                                      </p:cBhvr>
                                      <p:to>
                                        <p:strVal val="visible"/>
                                      </p:to>
                                    </p:set>
                                    <p:animEffect transition="in" filter="checkerboard(across)">
                                      <p:cBhvr>
                                        <p:cTn id="62" dur="500"/>
                                        <p:tgtEl>
                                          <p:spTgt spid="345113"/>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45114"/>
                                        </p:tgtEl>
                                        <p:attrNameLst>
                                          <p:attrName>style.visibility</p:attrName>
                                        </p:attrNameLst>
                                      </p:cBhvr>
                                      <p:to>
                                        <p:strVal val="visible"/>
                                      </p:to>
                                    </p:set>
                                    <p:animEffect transition="in" filter="checkerboard(across)">
                                      <p:cBhvr>
                                        <p:cTn id="65" dur="500"/>
                                        <p:tgtEl>
                                          <p:spTgt spid="34511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45115"/>
                                        </p:tgtEl>
                                        <p:attrNameLst>
                                          <p:attrName>style.visibility</p:attrName>
                                        </p:attrNameLst>
                                      </p:cBhvr>
                                      <p:to>
                                        <p:strVal val="visible"/>
                                      </p:to>
                                    </p:set>
                                    <p:animEffect transition="in" filter="checkerboard(across)">
                                      <p:cBhvr>
                                        <p:cTn id="68" dur="500"/>
                                        <p:tgtEl>
                                          <p:spTgt spid="345115"/>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45116"/>
                                        </p:tgtEl>
                                        <p:attrNameLst>
                                          <p:attrName>style.visibility</p:attrName>
                                        </p:attrNameLst>
                                      </p:cBhvr>
                                      <p:to>
                                        <p:strVal val="visible"/>
                                      </p:to>
                                    </p:set>
                                    <p:animEffect transition="in" filter="checkerboard(across)">
                                      <p:cBhvr>
                                        <p:cTn id="71" dur="500"/>
                                        <p:tgtEl>
                                          <p:spTgt spid="34511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45117"/>
                                        </p:tgtEl>
                                        <p:attrNameLst>
                                          <p:attrName>style.visibility</p:attrName>
                                        </p:attrNameLst>
                                      </p:cBhvr>
                                      <p:to>
                                        <p:strVal val="visible"/>
                                      </p:to>
                                    </p:set>
                                    <p:animEffect transition="in" filter="checkerboard(across)">
                                      <p:cBhvr>
                                        <p:cTn id="74" dur="500"/>
                                        <p:tgtEl>
                                          <p:spTgt spid="345117"/>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45118"/>
                                        </p:tgtEl>
                                        <p:attrNameLst>
                                          <p:attrName>style.visibility</p:attrName>
                                        </p:attrNameLst>
                                      </p:cBhvr>
                                      <p:to>
                                        <p:strVal val="visible"/>
                                      </p:to>
                                    </p:set>
                                    <p:animEffect transition="in" filter="checkerboard(across)">
                                      <p:cBhvr>
                                        <p:cTn id="77" dur="500"/>
                                        <p:tgtEl>
                                          <p:spTgt spid="345118"/>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45119"/>
                                        </p:tgtEl>
                                        <p:attrNameLst>
                                          <p:attrName>style.visibility</p:attrName>
                                        </p:attrNameLst>
                                      </p:cBhvr>
                                      <p:to>
                                        <p:strVal val="visible"/>
                                      </p:to>
                                    </p:set>
                                    <p:animEffect transition="in" filter="checkerboard(across)">
                                      <p:cBhvr>
                                        <p:cTn id="80" dur="500"/>
                                        <p:tgtEl>
                                          <p:spTgt spid="345119"/>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345120"/>
                                        </p:tgtEl>
                                        <p:attrNameLst>
                                          <p:attrName>style.visibility</p:attrName>
                                        </p:attrNameLst>
                                      </p:cBhvr>
                                      <p:to>
                                        <p:strVal val="visible"/>
                                      </p:to>
                                    </p:set>
                                    <p:animEffect transition="in" filter="checkerboard(across)">
                                      <p:cBhvr>
                                        <p:cTn id="83" dur="500"/>
                                        <p:tgtEl>
                                          <p:spTgt spid="345120"/>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345121"/>
                                        </p:tgtEl>
                                        <p:attrNameLst>
                                          <p:attrName>style.visibility</p:attrName>
                                        </p:attrNameLst>
                                      </p:cBhvr>
                                      <p:to>
                                        <p:strVal val="visible"/>
                                      </p:to>
                                    </p:set>
                                    <p:animEffect transition="in" filter="checkerboard(across)">
                                      <p:cBhvr>
                                        <p:cTn id="86" dur="500"/>
                                        <p:tgtEl>
                                          <p:spTgt spid="345121"/>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345122"/>
                                        </p:tgtEl>
                                        <p:attrNameLst>
                                          <p:attrName>style.visibility</p:attrName>
                                        </p:attrNameLst>
                                      </p:cBhvr>
                                      <p:to>
                                        <p:strVal val="visible"/>
                                      </p:to>
                                    </p:set>
                                    <p:animEffect transition="in" filter="checkerboard(across)">
                                      <p:cBhvr>
                                        <p:cTn id="89" dur="500"/>
                                        <p:tgtEl>
                                          <p:spTgt spid="345122"/>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345123"/>
                                        </p:tgtEl>
                                        <p:attrNameLst>
                                          <p:attrName>style.visibility</p:attrName>
                                        </p:attrNameLst>
                                      </p:cBhvr>
                                      <p:to>
                                        <p:strVal val="visible"/>
                                      </p:to>
                                    </p:set>
                                    <p:animEffect transition="in" filter="checkerboard(across)">
                                      <p:cBhvr>
                                        <p:cTn id="92" dur="500"/>
                                        <p:tgtEl>
                                          <p:spTgt spid="345123"/>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345125"/>
                                        </p:tgtEl>
                                        <p:attrNameLst>
                                          <p:attrName>style.visibility</p:attrName>
                                        </p:attrNameLst>
                                      </p:cBhvr>
                                      <p:to>
                                        <p:strVal val="visible"/>
                                      </p:to>
                                    </p:set>
                                    <p:animEffect transition="in" filter="checkerboard(across)">
                                      <p:cBhvr>
                                        <p:cTn id="95" dur="500"/>
                                        <p:tgtEl>
                                          <p:spTgt spid="34512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345126"/>
                                        </p:tgtEl>
                                        <p:attrNameLst>
                                          <p:attrName>style.visibility</p:attrName>
                                        </p:attrNameLst>
                                      </p:cBhvr>
                                      <p:to>
                                        <p:strVal val="visible"/>
                                      </p:to>
                                    </p:set>
                                    <p:animEffect transition="in" filter="checkerboard(across)">
                                      <p:cBhvr>
                                        <p:cTn id="98" dur="500"/>
                                        <p:tgtEl>
                                          <p:spTgt spid="345126"/>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345127"/>
                                        </p:tgtEl>
                                        <p:attrNameLst>
                                          <p:attrName>style.visibility</p:attrName>
                                        </p:attrNameLst>
                                      </p:cBhvr>
                                      <p:to>
                                        <p:strVal val="visible"/>
                                      </p:to>
                                    </p:set>
                                    <p:animEffect transition="in" filter="checkerboard(across)">
                                      <p:cBhvr>
                                        <p:cTn id="101" dur="500"/>
                                        <p:tgtEl>
                                          <p:spTgt spid="345127"/>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345097"/>
                                        </p:tgtEl>
                                        <p:attrNameLst>
                                          <p:attrName>style.visibility</p:attrName>
                                        </p:attrNameLst>
                                      </p:cBhvr>
                                      <p:to>
                                        <p:strVal val="visible"/>
                                      </p:to>
                                    </p:set>
                                    <p:animEffect transition="in" filter="checkerboard(across)">
                                      <p:cBhvr>
                                        <p:cTn id="104" dur="500"/>
                                        <p:tgtEl>
                                          <p:spTgt spid="345097"/>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dissolve">
                                      <p:cBhvr>
                                        <p:cTn id="109" dur="500"/>
                                        <p:tgtEl>
                                          <p:spTgt spid="2"/>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45174"/>
                                        </p:tgtEl>
                                        <p:attrNameLst>
                                          <p:attrName>style.visibility</p:attrName>
                                        </p:attrNameLst>
                                      </p:cBhvr>
                                      <p:to>
                                        <p:strVal val="visible"/>
                                      </p:to>
                                    </p:set>
                                    <p:animEffect transition="in" filter="dissolve">
                                      <p:cBhvr>
                                        <p:cTn id="112" dur="500"/>
                                        <p:tgtEl>
                                          <p:spTgt spid="345174"/>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dissolve">
                                      <p:cBhvr>
                                        <p:cTn id="117" dur="500"/>
                                        <p:tgtEl>
                                          <p:spTgt spid="3"/>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345175"/>
                                        </p:tgtEl>
                                        <p:attrNameLst>
                                          <p:attrName>style.visibility</p:attrName>
                                        </p:attrNameLst>
                                      </p:cBhvr>
                                      <p:to>
                                        <p:strVal val="visible"/>
                                      </p:to>
                                    </p:set>
                                    <p:animEffect transition="in" filter="dissolve">
                                      <p:cBhvr>
                                        <p:cTn id="120" dur="500"/>
                                        <p:tgtEl>
                                          <p:spTgt spid="345175"/>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nodeType="click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dissolve">
                                      <p:cBhvr>
                                        <p:cTn id="125" dur="500"/>
                                        <p:tgtEl>
                                          <p:spTgt spid="4"/>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345176"/>
                                        </p:tgtEl>
                                        <p:attrNameLst>
                                          <p:attrName>style.visibility</p:attrName>
                                        </p:attrNameLst>
                                      </p:cBhvr>
                                      <p:to>
                                        <p:strVal val="visible"/>
                                      </p:to>
                                    </p:set>
                                    <p:animEffect transition="in" filter="dissolve">
                                      <p:cBhvr>
                                        <p:cTn id="128" dur="500"/>
                                        <p:tgtEl>
                                          <p:spTgt spid="345176"/>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dissolve">
                                      <p:cBhvr>
                                        <p:cTn id="133" dur="500"/>
                                        <p:tgtEl>
                                          <p:spTgt spid="9"/>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345173"/>
                                        </p:tgtEl>
                                        <p:attrNameLst>
                                          <p:attrName>style.visibility</p:attrName>
                                        </p:attrNameLst>
                                      </p:cBhvr>
                                      <p:to>
                                        <p:strVal val="visible"/>
                                      </p:to>
                                    </p:set>
                                    <p:animEffect transition="in" filter="dissolve">
                                      <p:cBhvr>
                                        <p:cTn id="136" dur="500"/>
                                        <p:tgtEl>
                                          <p:spTgt spid="345173"/>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0"/>
                                        </p:tgtEl>
                                        <p:attrNameLst>
                                          <p:attrName>style.visibility</p:attrName>
                                        </p:attrNameLst>
                                      </p:cBhvr>
                                      <p:to>
                                        <p:strVal val="visible"/>
                                      </p:to>
                                    </p:set>
                                    <p:animEffect transition="in" filter="dissolve">
                                      <p:cBhvr>
                                        <p:cTn id="141" dur="500"/>
                                        <p:tgtEl>
                                          <p:spTgt spid="10"/>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345172"/>
                                        </p:tgtEl>
                                        <p:attrNameLst>
                                          <p:attrName>style.visibility</p:attrName>
                                        </p:attrNameLst>
                                      </p:cBhvr>
                                      <p:to>
                                        <p:strVal val="visible"/>
                                      </p:to>
                                    </p:set>
                                    <p:animEffect transition="in" filter="dissolve">
                                      <p:cBhvr>
                                        <p:cTn id="144" dur="500"/>
                                        <p:tgtEl>
                                          <p:spTgt spid="345172"/>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nodeType="clickEffect">
                                  <p:stCondLst>
                                    <p:cond delay="0"/>
                                  </p:stCondLst>
                                  <p:childTnLst>
                                    <p:set>
                                      <p:cBhvr>
                                        <p:cTn id="148" dur="1" fill="hold">
                                          <p:stCondLst>
                                            <p:cond delay="0"/>
                                          </p:stCondLst>
                                        </p:cTn>
                                        <p:tgtEl>
                                          <p:spTgt spid="8"/>
                                        </p:tgtEl>
                                        <p:attrNameLst>
                                          <p:attrName>style.visibility</p:attrName>
                                        </p:attrNameLst>
                                      </p:cBhvr>
                                      <p:to>
                                        <p:strVal val="visible"/>
                                      </p:to>
                                    </p:set>
                                    <p:animEffect transition="in" filter="dissolve">
                                      <p:cBhvr>
                                        <p:cTn id="149" dur="500"/>
                                        <p:tgtEl>
                                          <p:spTgt spid="8"/>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345171"/>
                                        </p:tgtEl>
                                        <p:attrNameLst>
                                          <p:attrName>style.visibility</p:attrName>
                                        </p:attrNameLst>
                                      </p:cBhvr>
                                      <p:to>
                                        <p:strVal val="visible"/>
                                      </p:to>
                                    </p:set>
                                    <p:animEffect transition="in" filter="dissolve">
                                      <p:cBhvr>
                                        <p:cTn id="152" dur="500"/>
                                        <p:tgtEl>
                                          <p:spTgt spid="345171"/>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345188"/>
                                        </p:tgtEl>
                                        <p:attrNameLst>
                                          <p:attrName>style.visibility</p:attrName>
                                        </p:attrNameLst>
                                      </p:cBhvr>
                                      <p:to>
                                        <p:strVal val="visible"/>
                                      </p:to>
                                    </p:set>
                                    <p:animEffect transition="in" filter="dissolve">
                                      <p:cBhvr>
                                        <p:cTn id="157" dur="500"/>
                                        <p:tgtEl>
                                          <p:spTgt spid="345188"/>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345187"/>
                                        </p:tgtEl>
                                        <p:attrNameLst>
                                          <p:attrName>style.visibility</p:attrName>
                                        </p:attrNameLst>
                                      </p:cBhvr>
                                      <p:to>
                                        <p:strVal val="visible"/>
                                      </p:to>
                                    </p:set>
                                    <p:animEffect transition="in" filter="dissolve">
                                      <p:cBhvr>
                                        <p:cTn id="160" dur="500"/>
                                        <p:tgtEl>
                                          <p:spTgt spid="345187"/>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345186"/>
                                        </p:tgtEl>
                                        <p:attrNameLst>
                                          <p:attrName>style.visibility</p:attrName>
                                        </p:attrNameLst>
                                      </p:cBhvr>
                                      <p:to>
                                        <p:strVal val="visible"/>
                                      </p:to>
                                    </p:set>
                                    <p:animEffect transition="in" filter="dissolve">
                                      <p:cBhvr>
                                        <p:cTn id="163" dur="500"/>
                                        <p:tgtEl>
                                          <p:spTgt spid="345186"/>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345167"/>
                                        </p:tgtEl>
                                        <p:attrNameLst>
                                          <p:attrName>style.visibility</p:attrName>
                                        </p:attrNameLst>
                                      </p:cBhvr>
                                      <p:to>
                                        <p:strVal val="visible"/>
                                      </p:to>
                                    </p:set>
                                    <p:animEffect transition="in" filter="dissolve">
                                      <p:cBhvr>
                                        <p:cTn id="166" dur="500"/>
                                        <p:tgtEl>
                                          <p:spTgt spid="345167"/>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345166"/>
                                        </p:tgtEl>
                                        <p:attrNameLst>
                                          <p:attrName>style.visibility</p:attrName>
                                        </p:attrNameLst>
                                      </p:cBhvr>
                                      <p:to>
                                        <p:strVal val="visible"/>
                                      </p:to>
                                    </p:set>
                                    <p:animEffect transition="in" filter="dissolve">
                                      <p:cBhvr>
                                        <p:cTn id="169" dur="500"/>
                                        <p:tgtEl>
                                          <p:spTgt spid="345166"/>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345165"/>
                                        </p:tgtEl>
                                        <p:attrNameLst>
                                          <p:attrName>style.visibility</p:attrName>
                                        </p:attrNameLst>
                                      </p:cBhvr>
                                      <p:to>
                                        <p:strVal val="visible"/>
                                      </p:to>
                                    </p:set>
                                    <p:animEffect transition="in" filter="dissolve">
                                      <p:cBhvr>
                                        <p:cTn id="172" dur="500"/>
                                        <p:tgtEl>
                                          <p:spTgt spid="345165"/>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5"/>
                                        </p:tgtEl>
                                        <p:attrNameLst>
                                          <p:attrName>style.visibility</p:attrName>
                                        </p:attrNameLst>
                                      </p:cBhvr>
                                      <p:to>
                                        <p:strVal val="visible"/>
                                      </p:to>
                                    </p:set>
                                    <p:animEffect transition="in" filter="dissolve">
                                      <p:cBhvr>
                                        <p:cTn id="177" dur="500"/>
                                        <p:tgtEl>
                                          <p:spTgt spid="5"/>
                                        </p:tgtEl>
                                      </p:cBhvr>
                                    </p:animEffect>
                                  </p:childTnLst>
                                </p:cTn>
                              </p:par>
                              <p:par>
                                <p:cTn id="178" presetID="9" presetClass="entr" presetSubtype="0" fill="hold" nodeType="withEffect">
                                  <p:stCondLst>
                                    <p:cond delay="0"/>
                                  </p:stCondLst>
                                  <p:childTnLst>
                                    <p:set>
                                      <p:cBhvr>
                                        <p:cTn id="179" dur="1" fill="hold">
                                          <p:stCondLst>
                                            <p:cond delay="0"/>
                                          </p:stCondLst>
                                        </p:cTn>
                                        <p:tgtEl>
                                          <p:spTgt spid="6"/>
                                        </p:tgtEl>
                                        <p:attrNameLst>
                                          <p:attrName>style.visibility</p:attrName>
                                        </p:attrNameLst>
                                      </p:cBhvr>
                                      <p:to>
                                        <p:strVal val="visible"/>
                                      </p:to>
                                    </p:set>
                                    <p:animEffect transition="in" filter="dissolve">
                                      <p:cBhvr>
                                        <p:cTn id="180" dur="500"/>
                                        <p:tgtEl>
                                          <p:spTgt spid="6"/>
                                        </p:tgtEl>
                                      </p:cBhvr>
                                    </p:animEffect>
                                  </p:childTnLst>
                                </p:cTn>
                              </p:par>
                              <p:par>
                                <p:cTn id="181" presetID="9" presetClass="entr" presetSubtype="0" fill="hold" nodeType="withEffect">
                                  <p:stCondLst>
                                    <p:cond delay="0"/>
                                  </p:stCondLst>
                                  <p:childTnLst>
                                    <p:set>
                                      <p:cBhvr>
                                        <p:cTn id="182" dur="1" fill="hold">
                                          <p:stCondLst>
                                            <p:cond delay="0"/>
                                          </p:stCondLst>
                                        </p:cTn>
                                        <p:tgtEl>
                                          <p:spTgt spid="7"/>
                                        </p:tgtEl>
                                        <p:attrNameLst>
                                          <p:attrName>style.visibility</p:attrName>
                                        </p:attrNameLst>
                                      </p:cBhvr>
                                      <p:to>
                                        <p:strVal val="visible"/>
                                      </p:to>
                                    </p:set>
                                    <p:animEffect transition="in" filter="dissolve">
                                      <p:cBhvr>
                                        <p:cTn id="183" dur="500"/>
                                        <p:tgtEl>
                                          <p:spTgt spid="7"/>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345168"/>
                                        </p:tgtEl>
                                        <p:attrNameLst>
                                          <p:attrName>style.visibility</p:attrName>
                                        </p:attrNameLst>
                                      </p:cBhvr>
                                      <p:to>
                                        <p:strVal val="visible"/>
                                      </p:to>
                                    </p:set>
                                    <p:animEffect transition="in" filter="dissolve">
                                      <p:cBhvr>
                                        <p:cTn id="186" dur="500"/>
                                        <p:tgtEl>
                                          <p:spTgt spid="345168"/>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345169"/>
                                        </p:tgtEl>
                                        <p:attrNameLst>
                                          <p:attrName>style.visibility</p:attrName>
                                        </p:attrNameLst>
                                      </p:cBhvr>
                                      <p:to>
                                        <p:strVal val="visible"/>
                                      </p:to>
                                    </p:set>
                                    <p:animEffect transition="in" filter="dissolve">
                                      <p:cBhvr>
                                        <p:cTn id="189" dur="500"/>
                                        <p:tgtEl>
                                          <p:spTgt spid="345169"/>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345170"/>
                                        </p:tgtEl>
                                        <p:attrNameLst>
                                          <p:attrName>style.visibility</p:attrName>
                                        </p:attrNameLst>
                                      </p:cBhvr>
                                      <p:to>
                                        <p:strVal val="visible"/>
                                      </p:to>
                                    </p:set>
                                    <p:animEffect transition="in" filter="dissolve">
                                      <p:cBhvr>
                                        <p:cTn id="192" dur="500"/>
                                        <p:tgtEl>
                                          <p:spTgt spid="345170"/>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345180"/>
                                        </p:tgtEl>
                                        <p:attrNameLst>
                                          <p:attrName>style.visibility</p:attrName>
                                        </p:attrNameLst>
                                      </p:cBhvr>
                                      <p:to>
                                        <p:strVal val="visible"/>
                                      </p:to>
                                    </p:set>
                                    <p:animEffect transition="in" filter="dissolve">
                                      <p:cBhvr>
                                        <p:cTn id="195" dur="500"/>
                                        <p:tgtEl>
                                          <p:spTgt spid="345180"/>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345181"/>
                                        </p:tgtEl>
                                        <p:attrNameLst>
                                          <p:attrName>style.visibility</p:attrName>
                                        </p:attrNameLst>
                                      </p:cBhvr>
                                      <p:to>
                                        <p:strVal val="visible"/>
                                      </p:to>
                                    </p:set>
                                    <p:animEffect transition="in" filter="dissolve">
                                      <p:cBhvr>
                                        <p:cTn id="198" dur="500"/>
                                        <p:tgtEl>
                                          <p:spTgt spid="345181"/>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345182"/>
                                        </p:tgtEl>
                                        <p:attrNameLst>
                                          <p:attrName>style.visibility</p:attrName>
                                        </p:attrNameLst>
                                      </p:cBhvr>
                                      <p:to>
                                        <p:strVal val="visible"/>
                                      </p:to>
                                    </p:set>
                                    <p:animEffect transition="in" filter="dissolve">
                                      <p:cBhvr>
                                        <p:cTn id="201" dur="500"/>
                                        <p:tgtEl>
                                          <p:spTgt spid="345182"/>
                                        </p:tgtEl>
                                      </p:cBhvr>
                                    </p:animEffect>
                                  </p:childTnLst>
                                </p:cTn>
                              </p:par>
                            </p:childTnLst>
                          </p:cTn>
                        </p:par>
                        <p:par>
                          <p:cTn id="202" fill="hold">
                            <p:stCondLst>
                              <p:cond delay="500"/>
                            </p:stCondLst>
                            <p:childTnLst>
                              <p:par>
                                <p:cTn id="203" presetID="9" presetClass="entr" presetSubtype="0" fill="hold" grpId="0" nodeType="afterEffect">
                                  <p:stCondLst>
                                    <p:cond delay="0"/>
                                  </p:stCondLst>
                                  <p:childTnLst>
                                    <p:set>
                                      <p:cBhvr>
                                        <p:cTn id="204" dur="1" fill="hold">
                                          <p:stCondLst>
                                            <p:cond delay="0"/>
                                          </p:stCondLst>
                                        </p:cTn>
                                        <p:tgtEl>
                                          <p:spTgt spid="345191"/>
                                        </p:tgtEl>
                                        <p:attrNameLst>
                                          <p:attrName>style.visibility</p:attrName>
                                        </p:attrNameLst>
                                      </p:cBhvr>
                                      <p:to>
                                        <p:strVal val="visible"/>
                                      </p:to>
                                    </p:set>
                                    <p:animEffect transition="in" filter="dissolve">
                                      <p:cBhvr>
                                        <p:cTn id="205" dur="500"/>
                                        <p:tgtEl>
                                          <p:spTgt spid="345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4" grpId="0"/>
      <p:bldP spid="345095" grpId="0"/>
      <p:bldP spid="345096" grpId="0"/>
      <p:bldP spid="345097" grpId="0"/>
      <p:bldP spid="345098" grpId="0"/>
      <p:bldP spid="345100" grpId="0"/>
      <p:bldP spid="345101" grpId="0"/>
      <p:bldP spid="345102" grpId="0"/>
      <p:bldP spid="345103" grpId="0"/>
      <p:bldP spid="345104" grpId="0"/>
      <p:bldP spid="345105" grpId="0"/>
      <p:bldP spid="345106" grpId="0"/>
      <p:bldP spid="345107" grpId="0"/>
      <p:bldP spid="345108" grpId="0"/>
      <p:bldP spid="345110" grpId="0"/>
      <p:bldP spid="345111" grpId="0"/>
      <p:bldP spid="345112" grpId="0" animBg="1"/>
      <p:bldP spid="345113" grpId="0" animBg="1"/>
      <p:bldP spid="345114" grpId="0" animBg="1"/>
      <p:bldP spid="345115" grpId="0" animBg="1"/>
      <p:bldP spid="345116" grpId="0" animBg="1"/>
      <p:bldP spid="345117" grpId="0" animBg="1"/>
      <p:bldP spid="345118" grpId="0" animBg="1"/>
      <p:bldP spid="345119" grpId="0" animBg="1"/>
      <p:bldP spid="345120" grpId="0" animBg="1"/>
      <p:bldP spid="345121" grpId="0" animBg="1"/>
      <p:bldP spid="345122" grpId="0" animBg="1"/>
      <p:bldP spid="345123" grpId="0" animBg="1"/>
      <p:bldP spid="345125" grpId="0" animBg="1"/>
      <p:bldP spid="345126" grpId="0" animBg="1"/>
      <p:bldP spid="345127" grpId="0" animBg="1"/>
      <p:bldP spid="345165" grpId="0"/>
      <p:bldP spid="345166" grpId="0"/>
      <p:bldP spid="345167" grpId="0"/>
      <p:bldP spid="345168" grpId="0"/>
      <p:bldP spid="345169" grpId="0"/>
      <p:bldP spid="345170" grpId="0"/>
      <p:bldP spid="345171" grpId="0"/>
      <p:bldP spid="345172" grpId="0"/>
      <p:bldP spid="345173" grpId="0"/>
      <p:bldP spid="345174" grpId="0"/>
      <p:bldP spid="345175" grpId="0"/>
      <p:bldP spid="345176" grpId="0"/>
      <p:bldP spid="345180" grpId="0"/>
      <p:bldP spid="345181" grpId="0"/>
      <p:bldP spid="345182" grpId="0"/>
      <p:bldP spid="345186" grpId="0"/>
      <p:bldP spid="345187" grpId="0"/>
      <p:bldP spid="345188" grpId="0"/>
      <p:bldP spid="345189" grpId="0" animBg="1"/>
      <p:bldP spid="345191" grpId="0"/>
      <p:bldP spid="3451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bg1">
                    <a:lumMod val="85000"/>
                  </a:schemeClr>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bg1">
                    <a:lumMod val="85000"/>
                  </a:schemeClr>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bg1">
                    <a:lumMod val="85000"/>
                  </a:schemeClr>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bg1">
                    <a:lumMod val="85000"/>
                  </a:schemeClr>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accent1"/>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bg1">
                    <a:lumMod val="85000"/>
                  </a:schemeClr>
                </a:solidFill>
                <a:latin typeface="+mj-lt"/>
              </a:rPr>
              <a:t>The future: machine learning</a:t>
            </a:r>
          </a:p>
        </p:txBody>
      </p:sp>
    </p:spTree>
    <p:extLst>
      <p:ext uri="{BB962C8B-B14F-4D97-AF65-F5344CB8AC3E}">
        <p14:creationId xmlns:p14="http://schemas.microsoft.com/office/powerpoint/2010/main" val="3000164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Text Box 3"/>
          <p:cNvSpPr txBox="1">
            <a:spLocks noChangeArrowheads="1"/>
          </p:cNvSpPr>
          <p:nvPr/>
        </p:nvSpPr>
        <p:spPr bwMode="auto">
          <a:xfrm>
            <a:off x="3694113" y="1196752"/>
            <a:ext cx="4911725" cy="1616075"/>
          </a:xfrm>
          <a:prstGeom prst="rect">
            <a:avLst/>
          </a:prstGeom>
          <a:solidFill>
            <a:schemeClr val="bg1"/>
          </a:solidFill>
          <a:ln w="28575">
            <a:solidFill>
              <a:schemeClr val="tx1"/>
            </a:solidFill>
            <a:miter lim="800000"/>
            <a:headEnd/>
            <a:tailEnd/>
          </a:ln>
        </p:spPr>
        <p:txBody>
          <a:bodyPr wrap="none">
            <a:spAutoFit/>
          </a:bodyPr>
          <a:lstStyle/>
          <a:p>
            <a:pPr algn="l">
              <a:tabLst>
                <a:tab pos="271463" algn="l"/>
              </a:tabLst>
            </a:pPr>
            <a:r>
              <a:rPr lang="nl-BE" sz="1800" i="1"/>
              <a:t>peptides		a	b	c	d</a:t>
            </a:r>
          </a:p>
          <a:p>
            <a:pPr algn="l">
              <a:tabLst>
                <a:tab pos="271463" algn="l"/>
              </a:tabLst>
            </a:pPr>
            <a:endParaRPr lang="nl-BE" sz="800" b="1"/>
          </a:p>
          <a:p>
            <a:pPr algn="l">
              <a:tabLst>
                <a:tab pos="271463" algn="l"/>
              </a:tabLst>
            </a:pPr>
            <a:r>
              <a:rPr lang="nl-BE" sz="1800" b="1"/>
              <a:t>proteins</a:t>
            </a:r>
          </a:p>
          <a:p>
            <a:pPr algn="l">
              <a:tabLst>
                <a:tab pos="271463" algn="l"/>
              </a:tabLst>
            </a:pPr>
            <a:r>
              <a:rPr lang="nl-BE" sz="1800" i="1"/>
              <a:t>	prot X		x		x	</a:t>
            </a:r>
          </a:p>
          <a:p>
            <a:pPr algn="l">
              <a:tabLst>
                <a:tab pos="271463" algn="l"/>
              </a:tabLst>
            </a:pPr>
            <a:r>
              <a:rPr lang="nl-BE" sz="1800" i="1"/>
              <a:t>	prot Y		x			</a:t>
            </a:r>
          </a:p>
          <a:p>
            <a:pPr algn="l">
              <a:tabLst>
                <a:tab pos="271463" algn="l"/>
              </a:tabLst>
            </a:pPr>
            <a:r>
              <a:rPr lang="nl-BE" sz="1800" i="1"/>
              <a:t>	prot Z			x	x	x</a:t>
            </a:r>
            <a:endParaRPr lang="en-US" sz="1800" i="1"/>
          </a:p>
        </p:txBody>
      </p:sp>
      <p:sp>
        <p:nvSpPr>
          <p:cNvPr id="372740" name="Rectangle 4"/>
          <p:cNvSpPr>
            <a:spLocks noChangeArrowheads="1"/>
          </p:cNvSpPr>
          <p:nvPr/>
        </p:nvSpPr>
        <p:spPr bwMode="auto">
          <a:xfrm>
            <a:off x="3276600" y="1927002"/>
            <a:ext cx="5400675" cy="309562"/>
          </a:xfrm>
          <a:prstGeom prst="rect">
            <a:avLst/>
          </a:prstGeom>
          <a:noFill/>
          <a:ln w="38100">
            <a:solidFill>
              <a:srgbClr val="00B0F0"/>
            </a:solidFill>
            <a:miter lim="800000"/>
            <a:headEnd/>
            <a:tailEnd/>
          </a:ln>
        </p:spPr>
        <p:txBody>
          <a:bodyPr wrap="none" anchor="ctr"/>
          <a:lstStyle/>
          <a:p>
            <a:endParaRPr lang="en-US"/>
          </a:p>
        </p:txBody>
      </p:sp>
      <p:sp>
        <p:nvSpPr>
          <p:cNvPr id="372741" name="Rectangle 5"/>
          <p:cNvSpPr>
            <a:spLocks noChangeArrowheads="1"/>
          </p:cNvSpPr>
          <p:nvPr/>
        </p:nvSpPr>
        <p:spPr bwMode="auto">
          <a:xfrm>
            <a:off x="3276600" y="2474689"/>
            <a:ext cx="5400675" cy="309563"/>
          </a:xfrm>
          <a:prstGeom prst="rect">
            <a:avLst/>
          </a:prstGeom>
          <a:noFill/>
          <a:ln w="38100">
            <a:solidFill>
              <a:srgbClr val="00B0F0"/>
            </a:solidFill>
            <a:miter lim="800000"/>
            <a:headEnd/>
            <a:tailEnd/>
          </a:ln>
        </p:spPr>
        <p:txBody>
          <a:bodyPr wrap="none" anchor="ctr"/>
          <a:lstStyle/>
          <a:p>
            <a:endParaRPr lang="en-US"/>
          </a:p>
        </p:txBody>
      </p:sp>
      <p:sp>
        <p:nvSpPr>
          <p:cNvPr id="372742" name="Line 6"/>
          <p:cNvSpPr>
            <a:spLocks noChangeShapeType="1"/>
          </p:cNvSpPr>
          <p:nvPr/>
        </p:nvSpPr>
        <p:spPr bwMode="auto">
          <a:xfrm>
            <a:off x="3276600" y="2369914"/>
            <a:ext cx="5400675" cy="0"/>
          </a:xfrm>
          <a:prstGeom prst="line">
            <a:avLst/>
          </a:prstGeom>
          <a:noFill/>
          <a:ln w="38100">
            <a:solidFill>
              <a:schemeClr val="tx1"/>
            </a:solidFill>
            <a:round/>
            <a:headEnd/>
            <a:tailEnd/>
          </a:ln>
        </p:spPr>
        <p:txBody>
          <a:bodyPr/>
          <a:lstStyle/>
          <a:p>
            <a:endParaRPr lang="nl-BE"/>
          </a:p>
        </p:txBody>
      </p:sp>
      <p:sp>
        <p:nvSpPr>
          <p:cNvPr id="372743" name="Text Box 7"/>
          <p:cNvSpPr txBox="1">
            <a:spLocks noChangeArrowheads="1"/>
          </p:cNvSpPr>
          <p:nvPr/>
        </p:nvSpPr>
        <p:spPr bwMode="auto">
          <a:xfrm>
            <a:off x="1366059" y="2074639"/>
            <a:ext cx="1441420" cy="646331"/>
          </a:xfrm>
          <a:prstGeom prst="rect">
            <a:avLst/>
          </a:prstGeom>
          <a:noFill/>
          <a:ln w="9525">
            <a:noFill/>
            <a:miter lim="800000"/>
            <a:headEnd/>
            <a:tailEnd/>
          </a:ln>
        </p:spPr>
        <p:txBody>
          <a:bodyPr wrap="none">
            <a:spAutoFit/>
          </a:bodyPr>
          <a:lstStyle/>
          <a:p>
            <a:r>
              <a:rPr lang="nl-BE" sz="1800" b="1" dirty="0" err="1">
                <a:solidFill>
                  <a:srgbClr val="00B0F0"/>
                </a:solidFill>
              </a:rPr>
              <a:t>Minimal</a:t>
            </a:r>
            <a:r>
              <a:rPr lang="nl-BE" sz="1800" b="1" dirty="0">
                <a:solidFill>
                  <a:srgbClr val="00B0F0"/>
                </a:solidFill>
              </a:rPr>
              <a:t> set</a:t>
            </a:r>
          </a:p>
          <a:p>
            <a:r>
              <a:rPr lang="nl-BE" sz="1800" b="1" i="1" dirty="0" err="1">
                <a:solidFill>
                  <a:srgbClr val="00B0F0"/>
                </a:solidFill>
              </a:rPr>
              <a:t>Occam</a:t>
            </a:r>
            <a:endParaRPr lang="en-US" sz="1800" b="1" i="1" dirty="0">
              <a:solidFill>
                <a:srgbClr val="00B0F0"/>
              </a:solidFill>
            </a:endParaRPr>
          </a:p>
        </p:txBody>
      </p:sp>
      <p:sp>
        <p:nvSpPr>
          <p:cNvPr id="372744" name="Text Box 8"/>
          <p:cNvSpPr txBox="1">
            <a:spLocks noChangeArrowheads="1"/>
          </p:cNvSpPr>
          <p:nvPr/>
        </p:nvSpPr>
        <p:spPr bwMode="auto">
          <a:xfrm>
            <a:off x="2787650" y="1885727"/>
            <a:ext cx="399468" cy="861774"/>
          </a:xfrm>
          <a:prstGeom prst="rect">
            <a:avLst/>
          </a:prstGeom>
          <a:noFill/>
          <a:ln w="9525">
            <a:noFill/>
            <a:miter lim="800000"/>
            <a:headEnd/>
            <a:tailEnd/>
          </a:ln>
        </p:spPr>
        <p:txBody>
          <a:bodyPr wrap="none">
            <a:spAutoFit/>
          </a:bodyPr>
          <a:lstStyle/>
          <a:p>
            <a:pPr algn="l"/>
            <a:r>
              <a:rPr lang="en-US" sz="5000" dirty="0">
                <a:solidFill>
                  <a:srgbClr val="00B0F0"/>
                </a:solidFill>
                <a:cs typeface="Tahoma" pitchFamily="34" charset="0"/>
              </a:rPr>
              <a:t>{</a:t>
            </a:r>
          </a:p>
        </p:txBody>
      </p:sp>
      <p:sp>
        <p:nvSpPr>
          <p:cNvPr id="372745" name="Text Box 9"/>
          <p:cNvSpPr txBox="1">
            <a:spLocks noChangeArrowheads="1"/>
          </p:cNvSpPr>
          <p:nvPr/>
        </p:nvSpPr>
        <p:spPr bwMode="auto">
          <a:xfrm>
            <a:off x="3708400" y="2920777"/>
            <a:ext cx="4911725" cy="1616075"/>
          </a:xfrm>
          <a:prstGeom prst="rect">
            <a:avLst/>
          </a:prstGeom>
          <a:solidFill>
            <a:schemeClr val="bg1"/>
          </a:solidFill>
          <a:ln w="28575">
            <a:solidFill>
              <a:schemeClr val="tx1"/>
            </a:solidFill>
            <a:miter lim="800000"/>
            <a:headEnd/>
            <a:tailEnd/>
          </a:ln>
        </p:spPr>
        <p:txBody>
          <a:bodyPr wrap="none">
            <a:spAutoFit/>
          </a:bodyPr>
          <a:lstStyle/>
          <a:p>
            <a:pPr algn="l">
              <a:tabLst>
                <a:tab pos="271463" algn="l"/>
              </a:tabLst>
            </a:pPr>
            <a:r>
              <a:rPr lang="nl-BE" sz="1800" i="1"/>
              <a:t>peptides		a	b	c	d</a:t>
            </a:r>
          </a:p>
          <a:p>
            <a:pPr algn="l">
              <a:tabLst>
                <a:tab pos="271463" algn="l"/>
              </a:tabLst>
            </a:pPr>
            <a:endParaRPr lang="nl-BE" sz="800" b="1"/>
          </a:p>
          <a:p>
            <a:pPr algn="l">
              <a:tabLst>
                <a:tab pos="271463" algn="l"/>
              </a:tabLst>
            </a:pPr>
            <a:r>
              <a:rPr lang="nl-BE" sz="1800" b="1"/>
              <a:t>proteins</a:t>
            </a:r>
          </a:p>
          <a:p>
            <a:pPr algn="l">
              <a:tabLst>
                <a:tab pos="271463" algn="l"/>
              </a:tabLst>
            </a:pPr>
            <a:r>
              <a:rPr lang="nl-BE" sz="1800" i="1"/>
              <a:t>	prot X		x		x	</a:t>
            </a:r>
          </a:p>
          <a:p>
            <a:pPr algn="l">
              <a:tabLst>
                <a:tab pos="271463" algn="l"/>
              </a:tabLst>
            </a:pPr>
            <a:r>
              <a:rPr lang="nl-BE" sz="1800" i="1"/>
              <a:t>	prot Y		x			</a:t>
            </a:r>
          </a:p>
          <a:p>
            <a:pPr algn="l">
              <a:tabLst>
                <a:tab pos="271463" algn="l"/>
              </a:tabLst>
            </a:pPr>
            <a:r>
              <a:rPr lang="nl-BE" sz="1800" i="1"/>
              <a:t>	prot Z			x	x	x</a:t>
            </a:r>
            <a:endParaRPr lang="en-US" sz="1800" i="1"/>
          </a:p>
        </p:txBody>
      </p:sp>
      <p:sp>
        <p:nvSpPr>
          <p:cNvPr id="372746" name="Text Box 10"/>
          <p:cNvSpPr txBox="1">
            <a:spLocks noChangeArrowheads="1"/>
          </p:cNvSpPr>
          <p:nvPr/>
        </p:nvSpPr>
        <p:spPr bwMode="auto">
          <a:xfrm>
            <a:off x="1330325" y="3784377"/>
            <a:ext cx="1570038" cy="641350"/>
          </a:xfrm>
          <a:prstGeom prst="rect">
            <a:avLst/>
          </a:prstGeom>
          <a:noFill/>
          <a:ln w="9525">
            <a:noFill/>
            <a:miter lim="800000"/>
            <a:headEnd/>
            <a:tailEnd/>
          </a:ln>
        </p:spPr>
        <p:txBody>
          <a:bodyPr wrap="none">
            <a:spAutoFit/>
          </a:bodyPr>
          <a:lstStyle/>
          <a:p>
            <a:r>
              <a:rPr lang="nl-BE" sz="1800" b="1">
                <a:solidFill>
                  <a:srgbClr val="FF0000"/>
                </a:solidFill>
              </a:rPr>
              <a:t>Maximal set</a:t>
            </a:r>
          </a:p>
          <a:p>
            <a:r>
              <a:rPr lang="nl-BE" sz="1800" b="1" i="1">
                <a:solidFill>
                  <a:srgbClr val="FF0000"/>
                </a:solidFill>
              </a:rPr>
              <a:t>anti-Occam</a:t>
            </a:r>
            <a:endParaRPr lang="en-US" sz="1800" b="1" i="1">
              <a:solidFill>
                <a:srgbClr val="FF0000"/>
              </a:solidFill>
            </a:endParaRPr>
          </a:p>
        </p:txBody>
      </p:sp>
      <p:sp>
        <p:nvSpPr>
          <p:cNvPr id="372747" name="Text Box 11"/>
          <p:cNvSpPr txBox="1">
            <a:spLocks noChangeArrowheads="1"/>
          </p:cNvSpPr>
          <p:nvPr/>
        </p:nvSpPr>
        <p:spPr bwMode="auto">
          <a:xfrm>
            <a:off x="2786063" y="3600227"/>
            <a:ext cx="488950" cy="854075"/>
          </a:xfrm>
          <a:prstGeom prst="rect">
            <a:avLst/>
          </a:prstGeom>
          <a:noFill/>
          <a:ln w="9525">
            <a:noFill/>
            <a:miter lim="800000"/>
            <a:headEnd/>
            <a:tailEnd/>
          </a:ln>
        </p:spPr>
        <p:txBody>
          <a:bodyPr wrap="none">
            <a:spAutoFit/>
          </a:bodyPr>
          <a:lstStyle/>
          <a:p>
            <a:pPr algn="l"/>
            <a:r>
              <a:rPr lang="en-US" sz="5000">
                <a:solidFill>
                  <a:srgbClr val="FF0000"/>
                </a:solidFill>
                <a:cs typeface="Tahoma" pitchFamily="34" charset="0"/>
              </a:rPr>
              <a:t>{</a:t>
            </a:r>
          </a:p>
        </p:txBody>
      </p:sp>
      <p:sp>
        <p:nvSpPr>
          <p:cNvPr id="372748" name="Rectangle 12"/>
          <p:cNvSpPr>
            <a:spLocks noChangeArrowheads="1"/>
          </p:cNvSpPr>
          <p:nvPr/>
        </p:nvSpPr>
        <p:spPr bwMode="auto">
          <a:xfrm>
            <a:off x="3275013" y="3660552"/>
            <a:ext cx="5400675" cy="288925"/>
          </a:xfrm>
          <a:prstGeom prst="rect">
            <a:avLst/>
          </a:prstGeom>
          <a:noFill/>
          <a:ln w="38100">
            <a:solidFill>
              <a:srgbClr val="FF0000"/>
            </a:solidFill>
            <a:miter lim="800000"/>
            <a:headEnd/>
            <a:tailEnd/>
          </a:ln>
        </p:spPr>
        <p:txBody>
          <a:bodyPr wrap="none" anchor="ctr"/>
          <a:lstStyle/>
          <a:p>
            <a:endParaRPr lang="en-US"/>
          </a:p>
        </p:txBody>
      </p:sp>
      <p:sp>
        <p:nvSpPr>
          <p:cNvPr id="372749" name="Rectangle 13"/>
          <p:cNvSpPr>
            <a:spLocks noChangeArrowheads="1"/>
          </p:cNvSpPr>
          <p:nvPr/>
        </p:nvSpPr>
        <p:spPr bwMode="auto">
          <a:xfrm>
            <a:off x="3275013" y="3947889"/>
            <a:ext cx="5400675" cy="288925"/>
          </a:xfrm>
          <a:prstGeom prst="rect">
            <a:avLst/>
          </a:prstGeom>
          <a:noFill/>
          <a:ln w="38100">
            <a:solidFill>
              <a:srgbClr val="FF0000"/>
            </a:solidFill>
            <a:miter lim="800000"/>
            <a:headEnd/>
            <a:tailEnd/>
          </a:ln>
        </p:spPr>
        <p:txBody>
          <a:bodyPr wrap="none" anchor="ctr"/>
          <a:lstStyle/>
          <a:p>
            <a:endParaRPr lang="en-US"/>
          </a:p>
        </p:txBody>
      </p:sp>
      <p:sp>
        <p:nvSpPr>
          <p:cNvPr id="372750" name="Rectangle 14"/>
          <p:cNvSpPr>
            <a:spLocks noChangeArrowheads="1"/>
          </p:cNvSpPr>
          <p:nvPr/>
        </p:nvSpPr>
        <p:spPr bwMode="auto">
          <a:xfrm>
            <a:off x="3275013" y="4236814"/>
            <a:ext cx="5400675" cy="288925"/>
          </a:xfrm>
          <a:prstGeom prst="rect">
            <a:avLst/>
          </a:prstGeom>
          <a:noFill/>
          <a:ln w="38100">
            <a:solidFill>
              <a:srgbClr val="FF0000"/>
            </a:solidFill>
            <a:miter lim="800000"/>
            <a:headEnd/>
            <a:tailEnd/>
          </a:ln>
        </p:spPr>
        <p:txBody>
          <a:bodyPr wrap="none" anchor="ctr"/>
          <a:lstStyle/>
          <a:p>
            <a:endParaRPr lang="en-US"/>
          </a:p>
        </p:txBody>
      </p:sp>
      <p:sp>
        <p:nvSpPr>
          <p:cNvPr id="372751" name="Text Box 15"/>
          <p:cNvSpPr txBox="1">
            <a:spLocks noChangeArrowheads="1"/>
          </p:cNvSpPr>
          <p:nvPr/>
        </p:nvSpPr>
        <p:spPr bwMode="auto">
          <a:xfrm>
            <a:off x="3765550" y="4681314"/>
            <a:ext cx="3073277" cy="1600438"/>
          </a:xfrm>
          <a:prstGeom prst="rect">
            <a:avLst/>
          </a:prstGeom>
          <a:solidFill>
            <a:schemeClr val="bg1"/>
          </a:solidFill>
          <a:ln w="28575">
            <a:solidFill>
              <a:schemeClr val="tx1"/>
            </a:solidFill>
            <a:miter lim="800000"/>
            <a:headEnd/>
            <a:tailEnd/>
          </a:ln>
        </p:spPr>
        <p:txBody>
          <a:bodyPr wrap="none">
            <a:spAutoFit/>
          </a:bodyPr>
          <a:lstStyle/>
          <a:p>
            <a:pPr algn="l">
              <a:tabLst>
                <a:tab pos="271463" algn="l"/>
                <a:tab pos="982663" algn="l"/>
              </a:tabLst>
            </a:pPr>
            <a:r>
              <a:rPr lang="nl-BE" sz="1800" i="1" dirty="0"/>
              <a:t>peptides 		a	b	c	d</a:t>
            </a:r>
          </a:p>
          <a:p>
            <a:pPr algn="l">
              <a:tabLst>
                <a:tab pos="271463" algn="l"/>
                <a:tab pos="982663" algn="l"/>
              </a:tabLst>
            </a:pPr>
            <a:endParaRPr lang="nl-BE" sz="800" b="1" dirty="0"/>
          </a:p>
          <a:p>
            <a:pPr algn="l">
              <a:tabLst>
                <a:tab pos="271463" algn="l"/>
                <a:tab pos="982663" algn="l"/>
              </a:tabLst>
            </a:pPr>
            <a:r>
              <a:rPr lang="nl-BE" sz="1800" b="1" dirty="0"/>
              <a:t>proteins</a:t>
            </a:r>
          </a:p>
          <a:p>
            <a:pPr algn="l">
              <a:tabLst>
                <a:tab pos="271463" algn="l"/>
                <a:tab pos="982663" algn="l"/>
              </a:tabLst>
            </a:pPr>
            <a:r>
              <a:rPr lang="nl-BE" sz="1800" i="1" dirty="0"/>
              <a:t>	prot X</a:t>
            </a:r>
            <a:r>
              <a:rPr lang="nl-BE" sz="1800" b="1" i="1" dirty="0">
                <a:solidFill>
                  <a:srgbClr val="B2B2B2"/>
                </a:solidFill>
                <a:latin typeface="Courier New" pitchFamily="49" charset="0"/>
              </a:rPr>
              <a:t>(-)</a:t>
            </a:r>
            <a:r>
              <a:rPr lang="nl-BE" sz="1800" i="1" dirty="0"/>
              <a:t>	x		x	</a:t>
            </a:r>
          </a:p>
          <a:p>
            <a:pPr algn="l">
              <a:tabLst>
                <a:tab pos="271463" algn="l"/>
                <a:tab pos="982663" algn="l"/>
              </a:tabLst>
            </a:pPr>
            <a:r>
              <a:rPr lang="nl-BE" sz="1800" i="1" dirty="0"/>
              <a:t>	prot Y</a:t>
            </a:r>
            <a:r>
              <a:rPr lang="nl-BE" sz="1800" b="1" i="1" dirty="0">
                <a:solidFill>
                  <a:srgbClr val="B2B2B2"/>
                </a:solidFill>
                <a:latin typeface="Courier New" pitchFamily="49" charset="0"/>
              </a:rPr>
              <a:t>(+)</a:t>
            </a:r>
            <a:r>
              <a:rPr lang="nl-BE" sz="1800" i="1" dirty="0"/>
              <a:t>	x			</a:t>
            </a:r>
          </a:p>
          <a:p>
            <a:pPr algn="l">
              <a:tabLst>
                <a:tab pos="271463" algn="l"/>
                <a:tab pos="982663" algn="l"/>
              </a:tabLst>
            </a:pPr>
            <a:r>
              <a:rPr lang="nl-BE" sz="1800" i="1" dirty="0"/>
              <a:t>	prot Z</a:t>
            </a:r>
            <a:r>
              <a:rPr lang="nl-BE" sz="1800" b="1" i="1" dirty="0">
                <a:solidFill>
                  <a:srgbClr val="B2B2B2"/>
                </a:solidFill>
                <a:latin typeface="Courier New" pitchFamily="49" charset="0"/>
              </a:rPr>
              <a:t>(0)</a:t>
            </a:r>
            <a:r>
              <a:rPr lang="nl-BE" sz="1800" i="1" dirty="0"/>
              <a:t>		x	x	x</a:t>
            </a:r>
            <a:endParaRPr lang="en-US" sz="1800" i="1" dirty="0"/>
          </a:p>
        </p:txBody>
      </p:sp>
      <p:sp>
        <p:nvSpPr>
          <p:cNvPr id="372752" name="Line 16"/>
          <p:cNvSpPr>
            <a:spLocks noChangeShapeType="1"/>
          </p:cNvSpPr>
          <p:nvPr/>
        </p:nvSpPr>
        <p:spPr bwMode="auto">
          <a:xfrm>
            <a:off x="5137168" y="5544914"/>
            <a:ext cx="287337" cy="0"/>
          </a:xfrm>
          <a:prstGeom prst="line">
            <a:avLst/>
          </a:prstGeom>
          <a:noFill/>
          <a:ln w="38100">
            <a:solidFill>
              <a:schemeClr val="tx1"/>
            </a:solidFill>
            <a:round/>
            <a:headEnd/>
            <a:tailEnd/>
          </a:ln>
        </p:spPr>
        <p:txBody>
          <a:bodyPr/>
          <a:lstStyle/>
          <a:p>
            <a:endParaRPr lang="nl-BE"/>
          </a:p>
        </p:txBody>
      </p:sp>
      <p:sp>
        <p:nvSpPr>
          <p:cNvPr id="372753" name="Text Box 17"/>
          <p:cNvSpPr txBox="1">
            <a:spLocks noChangeArrowheads="1"/>
          </p:cNvSpPr>
          <p:nvPr/>
        </p:nvSpPr>
        <p:spPr bwMode="auto">
          <a:xfrm>
            <a:off x="455613" y="5603652"/>
            <a:ext cx="2509020" cy="646331"/>
          </a:xfrm>
          <a:prstGeom prst="rect">
            <a:avLst/>
          </a:prstGeom>
          <a:noFill/>
          <a:ln w="9525">
            <a:noFill/>
            <a:miter lim="800000"/>
            <a:headEnd/>
            <a:tailEnd/>
          </a:ln>
        </p:spPr>
        <p:txBody>
          <a:bodyPr wrap="none">
            <a:spAutoFit/>
          </a:bodyPr>
          <a:lstStyle/>
          <a:p>
            <a:pPr algn="l"/>
            <a:r>
              <a:rPr lang="nl-BE" sz="1800" b="1" dirty="0">
                <a:solidFill>
                  <a:srgbClr val="00B050"/>
                </a:solidFill>
              </a:rPr>
              <a:t>Minimal set with</a:t>
            </a:r>
          </a:p>
          <a:p>
            <a:pPr algn="l"/>
            <a:r>
              <a:rPr lang="nl-BE" sz="1800" b="1" dirty="0">
                <a:solidFill>
                  <a:srgbClr val="00B050"/>
                </a:solidFill>
              </a:rPr>
              <a:t>maximal annotation</a:t>
            </a:r>
            <a:endParaRPr lang="en-US" sz="1800" b="1" i="1" dirty="0">
              <a:solidFill>
                <a:srgbClr val="00B050"/>
              </a:solidFill>
            </a:endParaRPr>
          </a:p>
        </p:txBody>
      </p:sp>
      <p:sp>
        <p:nvSpPr>
          <p:cNvPr id="372754" name="Text Box 18"/>
          <p:cNvSpPr txBox="1">
            <a:spLocks noChangeArrowheads="1"/>
          </p:cNvSpPr>
          <p:nvPr/>
        </p:nvSpPr>
        <p:spPr bwMode="auto">
          <a:xfrm>
            <a:off x="2859088" y="5435377"/>
            <a:ext cx="488950" cy="854075"/>
          </a:xfrm>
          <a:prstGeom prst="rect">
            <a:avLst/>
          </a:prstGeom>
          <a:noFill/>
          <a:ln w="9525">
            <a:noFill/>
            <a:miter lim="800000"/>
            <a:headEnd/>
            <a:tailEnd/>
          </a:ln>
        </p:spPr>
        <p:txBody>
          <a:bodyPr>
            <a:spAutoFit/>
          </a:bodyPr>
          <a:lstStyle/>
          <a:p>
            <a:pPr algn="l"/>
            <a:r>
              <a:rPr lang="en-US" sz="5000" dirty="0">
                <a:solidFill>
                  <a:srgbClr val="00B050"/>
                </a:solidFill>
                <a:cs typeface="Tahoma" pitchFamily="34" charset="0"/>
              </a:rPr>
              <a:t>{</a:t>
            </a:r>
          </a:p>
        </p:txBody>
      </p:sp>
      <p:sp>
        <p:nvSpPr>
          <p:cNvPr id="372755" name="Rectangle 19"/>
          <p:cNvSpPr>
            <a:spLocks noChangeArrowheads="1"/>
          </p:cNvSpPr>
          <p:nvPr/>
        </p:nvSpPr>
        <p:spPr bwMode="auto">
          <a:xfrm>
            <a:off x="3348038" y="5649689"/>
            <a:ext cx="5400675" cy="288925"/>
          </a:xfrm>
          <a:prstGeom prst="rect">
            <a:avLst/>
          </a:prstGeom>
          <a:noFill/>
          <a:ln w="38100">
            <a:solidFill>
              <a:srgbClr val="00B050"/>
            </a:solidFill>
            <a:miter lim="800000"/>
            <a:headEnd/>
            <a:tailEnd/>
          </a:ln>
        </p:spPr>
        <p:txBody>
          <a:bodyPr wrap="none" anchor="ctr"/>
          <a:lstStyle/>
          <a:p>
            <a:endParaRPr lang="en-US"/>
          </a:p>
        </p:txBody>
      </p:sp>
      <p:sp>
        <p:nvSpPr>
          <p:cNvPr id="372756" name="Rectangle 20"/>
          <p:cNvSpPr>
            <a:spLocks noChangeArrowheads="1"/>
          </p:cNvSpPr>
          <p:nvPr/>
        </p:nvSpPr>
        <p:spPr bwMode="auto">
          <a:xfrm>
            <a:off x="3348038" y="5938614"/>
            <a:ext cx="5400675" cy="288925"/>
          </a:xfrm>
          <a:prstGeom prst="rect">
            <a:avLst/>
          </a:prstGeom>
          <a:noFill/>
          <a:ln w="38100">
            <a:solidFill>
              <a:srgbClr val="00B050"/>
            </a:solidFill>
            <a:miter lim="800000"/>
            <a:headEnd/>
            <a:tailEnd/>
          </a:ln>
        </p:spPr>
        <p:txBody>
          <a:bodyPr wrap="none" anchor="ctr"/>
          <a:lstStyle/>
          <a:p>
            <a:endParaRPr lang="en-US"/>
          </a:p>
        </p:txBody>
      </p:sp>
      <p:sp>
        <p:nvSpPr>
          <p:cNvPr id="372757" name="Line 21"/>
          <p:cNvSpPr>
            <a:spLocks noChangeShapeType="1"/>
          </p:cNvSpPr>
          <p:nvPr/>
        </p:nvSpPr>
        <p:spPr bwMode="auto">
          <a:xfrm>
            <a:off x="6066674" y="5544914"/>
            <a:ext cx="287337" cy="0"/>
          </a:xfrm>
          <a:prstGeom prst="line">
            <a:avLst/>
          </a:prstGeom>
          <a:noFill/>
          <a:ln w="38100">
            <a:solidFill>
              <a:schemeClr val="tx1"/>
            </a:solidFill>
            <a:round/>
            <a:headEnd/>
            <a:tailEnd/>
          </a:ln>
        </p:spPr>
        <p:txBody>
          <a:bodyPr/>
          <a:lstStyle/>
          <a:p>
            <a:endParaRPr lang="nl-BE"/>
          </a:p>
        </p:txBody>
      </p:sp>
      <p:sp>
        <p:nvSpPr>
          <p:cNvPr id="372758" name="Rectangle 22"/>
          <p:cNvSpPr>
            <a:spLocks noChangeArrowheads="1"/>
          </p:cNvSpPr>
          <p:nvPr/>
        </p:nvSpPr>
        <p:spPr bwMode="auto">
          <a:xfrm>
            <a:off x="903288" y="6152927"/>
            <a:ext cx="1628775" cy="366712"/>
          </a:xfrm>
          <a:prstGeom prst="rect">
            <a:avLst/>
          </a:prstGeom>
          <a:noFill/>
          <a:ln w="9525">
            <a:noFill/>
            <a:miter lim="800000"/>
            <a:headEnd/>
            <a:tailEnd/>
          </a:ln>
        </p:spPr>
        <p:txBody>
          <a:bodyPr wrap="none">
            <a:spAutoFit/>
          </a:bodyPr>
          <a:lstStyle/>
          <a:p>
            <a:pPr algn="l"/>
            <a:r>
              <a:rPr lang="nl-BE" sz="1800" b="1" i="1" dirty="0">
                <a:solidFill>
                  <a:srgbClr val="00B050"/>
                </a:solidFill>
              </a:rPr>
              <a:t>true Occam?</a:t>
            </a:r>
            <a:endParaRPr lang="en-GB" sz="1800" b="1" i="1" dirty="0">
              <a:solidFill>
                <a:srgbClr val="00B050"/>
              </a:solidFill>
            </a:endParaRPr>
          </a:p>
        </p:txBody>
      </p:sp>
      <p:sp>
        <p:nvSpPr>
          <p:cNvPr id="24" name="Title 23"/>
          <p:cNvSpPr>
            <a:spLocks noGrp="1"/>
          </p:cNvSpPr>
          <p:nvPr>
            <p:ph type="title"/>
          </p:nvPr>
        </p:nvSpPr>
        <p:spPr/>
        <p:txBody>
          <a:bodyPr>
            <a:normAutofit/>
          </a:bodyPr>
          <a:lstStyle/>
          <a:p>
            <a:r>
              <a:rPr lang="en-GB" dirty="0"/>
              <a:t>Protein inference is a question of conviction</a:t>
            </a:r>
            <a:endParaRPr lang="nl-BE" dirty="0"/>
          </a:p>
        </p:txBody>
      </p:sp>
      <p:sp>
        <p:nvSpPr>
          <p:cNvPr id="25" name="TextBox 24"/>
          <p:cNvSpPr txBox="1"/>
          <p:nvPr/>
        </p:nvSpPr>
        <p:spPr>
          <a:xfrm>
            <a:off x="634710" y="6525344"/>
            <a:ext cx="3314241" cy="338554"/>
          </a:xfrm>
          <a:prstGeom prst="rect">
            <a:avLst/>
          </a:prstGeom>
          <a:noFill/>
        </p:spPr>
        <p:txBody>
          <a:bodyPr wrap="none" rtlCol="0">
            <a:spAutoFit/>
          </a:bodyPr>
          <a:lstStyle/>
          <a:p>
            <a:pPr algn="l">
              <a:spcBef>
                <a:spcPct val="0"/>
              </a:spcBef>
            </a:pPr>
            <a:r>
              <a:rPr lang="nl-BE" sz="1600" dirty="0">
                <a:solidFill>
                  <a:schemeClr val="accent5"/>
                </a:solidFill>
                <a:latin typeface="Calibri"/>
                <a:ea typeface="Geneva" charset="-128"/>
              </a:rPr>
              <a:t>Martens, </a:t>
            </a:r>
            <a:r>
              <a:rPr lang="nl-BE" sz="1600" dirty="0" err="1">
                <a:solidFill>
                  <a:schemeClr val="accent5"/>
                </a:solidFill>
                <a:latin typeface="Calibri"/>
                <a:ea typeface="Geneva" charset="-128"/>
              </a:rPr>
              <a:t>Molecular</a:t>
            </a:r>
            <a:r>
              <a:rPr lang="nl-BE" sz="1600" dirty="0">
                <a:solidFill>
                  <a:schemeClr val="accent5"/>
                </a:solidFill>
                <a:latin typeface="Calibri"/>
                <a:ea typeface="Geneva" charset="-128"/>
              </a:rPr>
              <a:t> </a:t>
            </a:r>
            <a:r>
              <a:rPr lang="nl-BE" sz="1600" dirty="0" err="1">
                <a:solidFill>
                  <a:schemeClr val="accent5"/>
                </a:solidFill>
                <a:latin typeface="Calibri"/>
                <a:ea typeface="Geneva" charset="-128"/>
              </a:rPr>
              <a:t>Biosystems</a:t>
            </a:r>
            <a:r>
              <a:rPr lang="nl-BE" sz="1600" dirty="0">
                <a:solidFill>
                  <a:schemeClr val="accent5"/>
                </a:solidFill>
                <a:latin typeface="Calibri"/>
                <a:ea typeface="Geneva" charset="-128"/>
              </a:rPr>
              <a:t>, 2007</a:t>
            </a:r>
          </a:p>
        </p:txBody>
      </p:sp>
    </p:spTree>
    <p:extLst>
      <p:ext uri="{BB962C8B-B14F-4D97-AF65-F5344CB8AC3E}">
        <p14:creationId xmlns:p14="http://schemas.microsoft.com/office/powerpoint/2010/main" val="36127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2742"/>
                                        </p:tgtEl>
                                        <p:attrNameLst>
                                          <p:attrName>style.visibility</p:attrName>
                                        </p:attrNameLst>
                                      </p:cBhvr>
                                      <p:to>
                                        <p:strVal val="visible"/>
                                      </p:to>
                                    </p:set>
                                    <p:animEffect transition="in" filter="wipe(left)">
                                      <p:cBhvr>
                                        <p:cTn id="7" dur="500"/>
                                        <p:tgtEl>
                                          <p:spTgt spid="3727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2740"/>
                                        </p:tgtEl>
                                        <p:attrNameLst>
                                          <p:attrName>style.visibility</p:attrName>
                                        </p:attrNameLst>
                                      </p:cBhvr>
                                      <p:to>
                                        <p:strVal val="visible"/>
                                      </p:to>
                                    </p:set>
                                    <p:animEffect transition="in" filter="wipe(left)">
                                      <p:cBhvr>
                                        <p:cTn id="12" dur="500"/>
                                        <p:tgtEl>
                                          <p:spTgt spid="37274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left)">
                                      <p:cBhvr>
                                        <p:cTn id="15" dur="500"/>
                                        <p:tgtEl>
                                          <p:spTgt spid="37274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72743"/>
                                        </p:tgtEl>
                                        <p:attrNameLst>
                                          <p:attrName>style.visibility</p:attrName>
                                        </p:attrNameLst>
                                      </p:cBhvr>
                                      <p:to>
                                        <p:strVal val="visible"/>
                                      </p:to>
                                    </p:set>
                                    <p:animEffect transition="in" filter="fade">
                                      <p:cBhvr>
                                        <p:cTn id="19" dur="1000"/>
                                        <p:tgtEl>
                                          <p:spTgt spid="3727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2744"/>
                                        </p:tgtEl>
                                        <p:attrNameLst>
                                          <p:attrName>style.visibility</p:attrName>
                                        </p:attrNameLst>
                                      </p:cBhvr>
                                      <p:to>
                                        <p:strVal val="visible"/>
                                      </p:to>
                                    </p:set>
                                    <p:animEffect transition="in" filter="fade">
                                      <p:cBhvr>
                                        <p:cTn id="22" dur="1000"/>
                                        <p:tgtEl>
                                          <p:spTgt spid="3727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2745"/>
                                        </p:tgtEl>
                                        <p:attrNameLst>
                                          <p:attrName>style.visibility</p:attrName>
                                        </p:attrNameLst>
                                      </p:cBhvr>
                                      <p:to>
                                        <p:strVal val="visible"/>
                                      </p:to>
                                    </p:set>
                                    <p:animEffect transition="in" filter="dissolve">
                                      <p:cBhvr>
                                        <p:cTn id="27" dur="500"/>
                                        <p:tgtEl>
                                          <p:spTgt spid="3727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2748"/>
                                        </p:tgtEl>
                                        <p:attrNameLst>
                                          <p:attrName>style.visibility</p:attrName>
                                        </p:attrNameLst>
                                      </p:cBhvr>
                                      <p:to>
                                        <p:strVal val="visible"/>
                                      </p:to>
                                    </p:set>
                                    <p:animEffect transition="in" filter="wipe(left)">
                                      <p:cBhvr>
                                        <p:cTn id="32" dur="500"/>
                                        <p:tgtEl>
                                          <p:spTgt spid="37274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72749"/>
                                        </p:tgtEl>
                                        <p:attrNameLst>
                                          <p:attrName>style.visibility</p:attrName>
                                        </p:attrNameLst>
                                      </p:cBhvr>
                                      <p:to>
                                        <p:strVal val="visible"/>
                                      </p:to>
                                    </p:set>
                                    <p:animEffect transition="in" filter="wipe(left)">
                                      <p:cBhvr>
                                        <p:cTn id="35" dur="500"/>
                                        <p:tgtEl>
                                          <p:spTgt spid="37274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72750"/>
                                        </p:tgtEl>
                                        <p:attrNameLst>
                                          <p:attrName>style.visibility</p:attrName>
                                        </p:attrNameLst>
                                      </p:cBhvr>
                                      <p:to>
                                        <p:strVal val="visible"/>
                                      </p:to>
                                    </p:set>
                                    <p:animEffect transition="in" filter="wipe(left)">
                                      <p:cBhvr>
                                        <p:cTn id="38" dur="500"/>
                                        <p:tgtEl>
                                          <p:spTgt spid="37275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72746"/>
                                        </p:tgtEl>
                                        <p:attrNameLst>
                                          <p:attrName>style.visibility</p:attrName>
                                        </p:attrNameLst>
                                      </p:cBhvr>
                                      <p:to>
                                        <p:strVal val="visible"/>
                                      </p:to>
                                    </p:set>
                                    <p:animEffect transition="in" filter="fade">
                                      <p:cBhvr>
                                        <p:cTn id="42" dur="1000"/>
                                        <p:tgtEl>
                                          <p:spTgt spid="3727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2747"/>
                                        </p:tgtEl>
                                        <p:attrNameLst>
                                          <p:attrName>style.visibility</p:attrName>
                                        </p:attrNameLst>
                                      </p:cBhvr>
                                      <p:to>
                                        <p:strVal val="visible"/>
                                      </p:to>
                                    </p:set>
                                    <p:animEffect transition="in" filter="fade">
                                      <p:cBhvr>
                                        <p:cTn id="45" dur="1000"/>
                                        <p:tgtEl>
                                          <p:spTgt spid="37274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72751"/>
                                        </p:tgtEl>
                                        <p:attrNameLst>
                                          <p:attrName>style.visibility</p:attrName>
                                        </p:attrNameLst>
                                      </p:cBhvr>
                                      <p:to>
                                        <p:strVal val="visible"/>
                                      </p:to>
                                    </p:set>
                                    <p:animEffect transition="in" filter="dissolve">
                                      <p:cBhvr>
                                        <p:cTn id="50" dur="500"/>
                                        <p:tgtEl>
                                          <p:spTgt spid="37275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2752"/>
                                        </p:tgtEl>
                                        <p:attrNameLst>
                                          <p:attrName>style.visibility</p:attrName>
                                        </p:attrNameLst>
                                      </p:cBhvr>
                                      <p:to>
                                        <p:strVal val="visible"/>
                                      </p:to>
                                    </p:set>
                                    <p:animEffect transition="in" filter="wipe(left)">
                                      <p:cBhvr>
                                        <p:cTn id="55" dur="500"/>
                                        <p:tgtEl>
                                          <p:spTgt spid="37275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72757"/>
                                        </p:tgtEl>
                                        <p:attrNameLst>
                                          <p:attrName>style.visibility</p:attrName>
                                        </p:attrNameLst>
                                      </p:cBhvr>
                                      <p:to>
                                        <p:strVal val="visible"/>
                                      </p:to>
                                    </p:set>
                                    <p:animEffect transition="in" filter="wipe(left)">
                                      <p:cBhvr>
                                        <p:cTn id="59" dur="500"/>
                                        <p:tgtEl>
                                          <p:spTgt spid="3727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72755"/>
                                        </p:tgtEl>
                                        <p:attrNameLst>
                                          <p:attrName>style.visibility</p:attrName>
                                        </p:attrNameLst>
                                      </p:cBhvr>
                                      <p:to>
                                        <p:strVal val="visible"/>
                                      </p:to>
                                    </p:set>
                                    <p:animEffect transition="in" filter="wipe(left)">
                                      <p:cBhvr>
                                        <p:cTn id="64" dur="500"/>
                                        <p:tgtEl>
                                          <p:spTgt spid="3727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72756"/>
                                        </p:tgtEl>
                                        <p:attrNameLst>
                                          <p:attrName>style.visibility</p:attrName>
                                        </p:attrNameLst>
                                      </p:cBhvr>
                                      <p:to>
                                        <p:strVal val="visible"/>
                                      </p:to>
                                    </p:set>
                                    <p:animEffect transition="in" filter="wipe(left)">
                                      <p:cBhvr>
                                        <p:cTn id="67" dur="500"/>
                                        <p:tgtEl>
                                          <p:spTgt spid="37275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72753"/>
                                        </p:tgtEl>
                                        <p:attrNameLst>
                                          <p:attrName>style.visibility</p:attrName>
                                        </p:attrNameLst>
                                      </p:cBhvr>
                                      <p:to>
                                        <p:strVal val="visible"/>
                                      </p:to>
                                    </p:set>
                                    <p:animEffect transition="in" filter="fade">
                                      <p:cBhvr>
                                        <p:cTn id="71" dur="1000"/>
                                        <p:tgtEl>
                                          <p:spTgt spid="3727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2754"/>
                                        </p:tgtEl>
                                        <p:attrNameLst>
                                          <p:attrName>style.visibility</p:attrName>
                                        </p:attrNameLst>
                                      </p:cBhvr>
                                      <p:to>
                                        <p:strVal val="visible"/>
                                      </p:to>
                                    </p:set>
                                    <p:animEffect transition="in" filter="fade">
                                      <p:cBhvr>
                                        <p:cTn id="74" dur="1000"/>
                                        <p:tgtEl>
                                          <p:spTgt spid="372754"/>
                                        </p:tgtEl>
                                      </p:cBhvr>
                                    </p:animEffect>
                                  </p:childTnLst>
                                </p:cTn>
                              </p:par>
                            </p:childTnLst>
                          </p:cTn>
                        </p:par>
                        <p:par>
                          <p:cTn id="75" fill="hold">
                            <p:stCondLst>
                              <p:cond delay="1500"/>
                            </p:stCondLst>
                            <p:childTnLst>
                              <p:par>
                                <p:cTn id="76" presetID="9" presetClass="entr" presetSubtype="0" fill="hold" grpId="0" nodeType="afterEffect">
                                  <p:stCondLst>
                                    <p:cond delay="0"/>
                                  </p:stCondLst>
                                  <p:childTnLst>
                                    <p:set>
                                      <p:cBhvr>
                                        <p:cTn id="77" dur="1" fill="hold">
                                          <p:stCondLst>
                                            <p:cond delay="0"/>
                                          </p:stCondLst>
                                        </p:cTn>
                                        <p:tgtEl>
                                          <p:spTgt spid="372758"/>
                                        </p:tgtEl>
                                        <p:attrNameLst>
                                          <p:attrName>style.visibility</p:attrName>
                                        </p:attrNameLst>
                                      </p:cBhvr>
                                      <p:to>
                                        <p:strVal val="visible"/>
                                      </p:to>
                                    </p:set>
                                    <p:animEffect transition="in" filter="dissolve">
                                      <p:cBhvr>
                                        <p:cTn id="78" dur="500"/>
                                        <p:tgtEl>
                                          <p:spTgt spid="37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animBg="1"/>
      <p:bldP spid="372741" grpId="0" animBg="1"/>
      <p:bldP spid="372742" grpId="0" animBg="1"/>
      <p:bldP spid="372743" grpId="0"/>
      <p:bldP spid="372744" grpId="0"/>
      <p:bldP spid="372745" grpId="0" animBg="1"/>
      <p:bldP spid="372746" grpId="0"/>
      <p:bldP spid="372747" grpId="0"/>
      <p:bldP spid="372748" grpId="0" animBg="1"/>
      <p:bldP spid="372749" grpId="0" animBg="1"/>
      <p:bldP spid="372750" grpId="0" animBg="1"/>
      <p:bldP spid="372751" grpId="0" animBg="1"/>
      <p:bldP spid="372752" grpId="0" animBg="1"/>
      <p:bldP spid="372753" grpId="0"/>
      <p:bldP spid="372754" grpId="0"/>
      <p:bldP spid="372755" grpId="0" animBg="1"/>
      <p:bldP spid="372756" grpId="0" animBg="1"/>
      <p:bldP spid="372757" grpId="0" animBg="1"/>
      <p:bldP spid="37275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a\lennart\UGent\manuscripten\AminoAcids\mini_review_barsnes\submission\Figure2.png"/>
          <p:cNvPicPr>
            <a:picLocks noChangeAspect="1" noChangeArrowheads="1"/>
          </p:cNvPicPr>
          <p:nvPr/>
        </p:nvPicPr>
        <p:blipFill rotWithShape="1">
          <a:blip r:embed="rId2">
            <a:extLst>
              <a:ext uri="{28A0092B-C50C-407E-A947-70E740481C1C}">
                <a14:useLocalDpi xmlns:a14="http://schemas.microsoft.com/office/drawing/2010/main" val="0"/>
              </a:ext>
            </a:extLst>
          </a:blip>
          <a:srcRect l="146" t="1761" r="971" b="401"/>
          <a:stretch/>
        </p:blipFill>
        <p:spPr bwMode="auto">
          <a:xfrm>
            <a:off x="828567" y="1616598"/>
            <a:ext cx="7486865" cy="4836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4309195" y="3625860"/>
            <a:ext cx="3722749" cy="523220"/>
          </a:xfrm>
          <a:prstGeom prst="rect">
            <a:avLst/>
          </a:prstGeom>
          <a:noFill/>
          <a:ln w="9525">
            <a:noFill/>
            <a:miter lim="800000"/>
            <a:headEnd/>
            <a:tailEnd/>
          </a:ln>
        </p:spPr>
        <p:txBody>
          <a:bodyPr wrap="none">
            <a:spAutoFit/>
          </a:bodyPr>
          <a:lstStyle/>
          <a:p>
            <a:r>
              <a:rPr lang="en-GB" sz="1400" i="1" dirty="0" err="1"/>
              <a:t>Tryptic</a:t>
            </a:r>
            <a:r>
              <a:rPr lang="en-GB" sz="1400" i="1" dirty="0"/>
              <a:t> cleavage, 1 allowed missed cleavage,</a:t>
            </a:r>
          </a:p>
          <a:p>
            <a:r>
              <a:rPr lang="en-GB" sz="1400" i="1" dirty="0"/>
              <a:t>Mass limits from 600 to 4000 Da.</a:t>
            </a:r>
          </a:p>
        </p:txBody>
      </p:sp>
      <p:sp>
        <p:nvSpPr>
          <p:cNvPr id="5" name="Title 4"/>
          <p:cNvSpPr>
            <a:spLocks noGrp="1"/>
          </p:cNvSpPr>
          <p:nvPr>
            <p:ph type="title"/>
          </p:nvPr>
        </p:nvSpPr>
        <p:spPr/>
        <p:txBody>
          <a:bodyPr>
            <a:normAutofit/>
          </a:bodyPr>
          <a:lstStyle/>
          <a:p>
            <a:r>
              <a:rPr lang="en-GB" dirty="0"/>
              <a:t>The complexity of protein inference is </a:t>
            </a:r>
            <a:br>
              <a:rPr lang="en-GB" dirty="0"/>
            </a:br>
            <a:r>
              <a:rPr lang="en-GB" dirty="0"/>
              <a:t>linked to the information ratio of a database</a:t>
            </a:r>
            <a:endParaRPr lang="nl-BE" dirty="0"/>
          </a:p>
        </p:txBody>
      </p:sp>
      <p:sp>
        <p:nvSpPr>
          <p:cNvPr id="7" name="TextBox 6"/>
          <p:cNvSpPr txBox="1"/>
          <p:nvPr/>
        </p:nvSpPr>
        <p:spPr>
          <a:xfrm>
            <a:off x="634710" y="6525344"/>
            <a:ext cx="2476640" cy="338554"/>
          </a:xfrm>
          <a:prstGeom prst="rect">
            <a:avLst/>
          </a:prstGeom>
          <a:noFill/>
        </p:spPr>
        <p:txBody>
          <a:bodyPr wrap="none" rtlCol="0">
            <a:spAutoFit/>
          </a:bodyPr>
          <a:lstStyle/>
          <a:p>
            <a:pPr algn="l"/>
            <a:r>
              <a:rPr lang="nl-BE" sz="1600" dirty="0" err="1">
                <a:solidFill>
                  <a:schemeClr val="accent5"/>
                </a:solidFill>
                <a:latin typeface="+mj-lt"/>
              </a:rPr>
              <a:t>Barsnes</a:t>
            </a:r>
            <a:r>
              <a:rPr lang="nl-BE" sz="1600" dirty="0">
                <a:solidFill>
                  <a:schemeClr val="accent5"/>
                </a:solidFill>
                <a:latin typeface="+mj-lt"/>
              </a:rPr>
              <a:t>, </a:t>
            </a:r>
            <a:r>
              <a:rPr lang="nl-BE" sz="1600" dirty="0" err="1">
                <a:solidFill>
                  <a:schemeClr val="accent5"/>
                </a:solidFill>
                <a:latin typeface="+mj-lt"/>
              </a:rPr>
              <a:t>Amino</a:t>
            </a:r>
            <a:r>
              <a:rPr lang="nl-BE" sz="1600" dirty="0">
                <a:solidFill>
                  <a:schemeClr val="accent5"/>
                </a:solidFill>
                <a:latin typeface="+mj-lt"/>
              </a:rPr>
              <a:t> </a:t>
            </a:r>
            <a:r>
              <a:rPr lang="nl-BE" sz="1600" dirty="0" err="1">
                <a:solidFill>
                  <a:schemeClr val="accent5"/>
                </a:solidFill>
                <a:latin typeface="+mj-lt"/>
              </a:rPr>
              <a:t>Acids</a:t>
            </a:r>
            <a:r>
              <a:rPr lang="nl-BE" sz="1600" dirty="0">
                <a:solidFill>
                  <a:schemeClr val="accent5"/>
                </a:solidFill>
                <a:latin typeface="+mj-lt"/>
              </a:rPr>
              <a:t>, 2013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real life, protein inference issues will be</a:t>
            </a:r>
            <a:br>
              <a:rPr lang="en-GB" dirty="0"/>
            </a:br>
            <a:r>
              <a:rPr lang="en-GB" dirty="0"/>
              <a:t>mainly bad, often ugly, and occasionally good</a:t>
            </a:r>
          </a:p>
        </p:txBody>
      </p:sp>
      <p:pic>
        <p:nvPicPr>
          <p:cNvPr id="3" name="Picture 5" descr="C:\Users\mva037\Documents\presentations\2015\01 Semmering\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786880"/>
            <a:ext cx="203931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va037\Documents\presentations\2015\01 Semmering\illustrations\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45" y="1911838"/>
            <a:ext cx="1962150" cy="1874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va037\Documents\presentations\2015\01 Semmering\illustrations\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12" y="2609848"/>
            <a:ext cx="2808288" cy="3627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va037\Documents\presentations\2015\01 Semmering\illustrations\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204" y="4591000"/>
            <a:ext cx="1765300" cy="1865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mva037\Documents\presentations\2015\01 Semmering\illustrations\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145" y="3858683"/>
            <a:ext cx="2362200" cy="288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7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54D-ABDF-4539-AD78-B88685460033}"/>
              </a:ext>
            </a:extLst>
          </p:cNvPr>
          <p:cNvSpPr>
            <a:spLocks noGrp="1"/>
          </p:cNvSpPr>
          <p:nvPr>
            <p:ph type="title"/>
          </p:nvPr>
        </p:nvSpPr>
        <p:spPr/>
        <p:txBody>
          <a:bodyPr/>
          <a:lstStyle/>
          <a:p>
            <a:r>
              <a:rPr lang="en-GB" dirty="0"/>
              <a:t>Protein inference can create issues in quantification due to degenerate peptides</a:t>
            </a:r>
          </a:p>
        </p:txBody>
      </p:sp>
      <p:pic>
        <p:nvPicPr>
          <p:cNvPr id="3" name="Picture 2" descr="D:\lennart\rug\congressen\2010\Analytica_2010\Sickmann_session\resources\rover\inference2.png">
            <a:extLst>
              <a:ext uri="{FF2B5EF4-FFF2-40B4-BE49-F238E27FC236}">
                <a16:creationId xmlns:a16="http://schemas.microsoft.com/office/drawing/2014/main" id="{92C1CF92-62BC-4B84-84C1-B3EC5207822F}"/>
              </a:ext>
            </a:extLst>
          </p:cNvPr>
          <p:cNvPicPr>
            <a:picLocks noChangeAspect="1" noChangeArrowheads="1"/>
          </p:cNvPicPr>
          <p:nvPr/>
        </p:nvPicPr>
        <p:blipFill>
          <a:blip r:embed="rId2" cstate="print"/>
          <a:srcRect/>
          <a:stretch>
            <a:fillRect/>
          </a:stretch>
        </p:blipFill>
        <p:spPr bwMode="auto">
          <a:xfrm>
            <a:off x="983711" y="1824776"/>
            <a:ext cx="7303065" cy="4104000"/>
          </a:xfrm>
          <a:prstGeom prst="rect">
            <a:avLst/>
          </a:prstGeom>
          <a:noFill/>
          <a:ln w="19050">
            <a:solidFill>
              <a:schemeClr val="accent5"/>
            </a:solidFill>
          </a:ln>
        </p:spPr>
      </p:pic>
      <p:sp>
        <p:nvSpPr>
          <p:cNvPr id="4" name="TextBox 3">
            <a:extLst>
              <a:ext uri="{FF2B5EF4-FFF2-40B4-BE49-F238E27FC236}">
                <a16:creationId xmlns:a16="http://schemas.microsoft.com/office/drawing/2014/main" id="{0264DC4E-DAC3-4FC0-BD07-B3FB5DA86F0A}"/>
              </a:ext>
            </a:extLst>
          </p:cNvPr>
          <p:cNvSpPr txBox="1"/>
          <p:nvPr/>
        </p:nvSpPr>
        <p:spPr>
          <a:xfrm>
            <a:off x="983711" y="6039618"/>
            <a:ext cx="7303066" cy="428628"/>
          </a:xfrm>
          <a:prstGeom prst="rect">
            <a:avLst/>
          </a:prstGeom>
          <a:noFill/>
        </p:spPr>
        <p:txBody>
          <a:bodyPr wrap="none" rtlCol="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2000" b="0" i="1" u="none" strike="noStrike" kern="0" cap="none" spc="0" normalizeH="0" baseline="0" noProof="0" dirty="0">
                <a:ln>
                  <a:noFill/>
                </a:ln>
                <a:solidFill>
                  <a:schemeClr val="accent1"/>
                </a:solidFill>
                <a:effectLst/>
                <a:uLnTx/>
                <a:uFillTx/>
                <a:ea typeface="Geneva" charset="-128"/>
              </a:rPr>
              <a:t>A nice example of the mess of degenerate peptides in quantification</a:t>
            </a:r>
          </a:p>
        </p:txBody>
      </p:sp>
      <p:sp>
        <p:nvSpPr>
          <p:cNvPr id="5" name="TextBox 4">
            <a:extLst>
              <a:ext uri="{FF2B5EF4-FFF2-40B4-BE49-F238E27FC236}">
                <a16:creationId xmlns:a16="http://schemas.microsoft.com/office/drawing/2014/main" id="{9D5189EB-8355-42F8-9C0F-1920AD537C28}"/>
              </a:ext>
            </a:extLst>
          </p:cNvPr>
          <p:cNvSpPr txBox="1"/>
          <p:nvPr/>
        </p:nvSpPr>
        <p:spPr>
          <a:xfrm>
            <a:off x="634710" y="6525344"/>
            <a:ext cx="2341603" cy="338554"/>
          </a:xfrm>
          <a:prstGeom prst="rect">
            <a:avLst/>
          </a:prstGeom>
          <a:noFill/>
        </p:spPr>
        <p:txBody>
          <a:bodyPr wrap="none" rtlCol="0">
            <a:spAutoFit/>
          </a:bodyPr>
          <a:lstStyle/>
          <a:p>
            <a:r>
              <a:rPr lang="nl-BE" sz="1600" dirty="0">
                <a:solidFill>
                  <a:schemeClr val="accent5"/>
                </a:solidFill>
                <a:latin typeface="+mj-lt"/>
              </a:rPr>
              <a:t>Colaert, Proteomics, 2010</a:t>
            </a:r>
          </a:p>
        </p:txBody>
      </p:sp>
    </p:spTree>
    <p:extLst>
      <p:ext uri="{BB962C8B-B14F-4D97-AF65-F5344CB8AC3E}">
        <p14:creationId xmlns:p14="http://schemas.microsoft.com/office/powerpoint/2010/main" val="258247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Text Box 5"/>
          <p:cNvSpPr txBox="1">
            <a:spLocks noChangeArrowheads="1"/>
          </p:cNvSpPr>
          <p:nvPr/>
        </p:nvSpPr>
        <p:spPr bwMode="auto">
          <a:xfrm>
            <a:off x="2774826" y="1646296"/>
            <a:ext cx="3490058" cy="861774"/>
          </a:xfrm>
          <a:prstGeom prst="rect">
            <a:avLst/>
          </a:prstGeom>
          <a:noFill/>
          <a:ln w="9525">
            <a:noFill/>
            <a:miter lim="800000"/>
            <a:headEnd/>
            <a:tailEnd/>
          </a:ln>
        </p:spPr>
        <p:txBody>
          <a:bodyPr wrap="none">
            <a:spAutoFit/>
          </a:bodyPr>
          <a:lstStyle/>
          <a:p>
            <a:r>
              <a:rPr lang="en-GB" sz="5000" dirty="0">
                <a:solidFill>
                  <a:schemeClr val="accent3"/>
                </a:solidFill>
              </a:rPr>
              <a:t>L</a:t>
            </a:r>
            <a:r>
              <a:rPr lang="en-GB" sz="5000" dirty="0"/>
              <a:t> </a:t>
            </a:r>
            <a:r>
              <a:rPr lang="en-GB" sz="5000" dirty="0">
                <a:solidFill>
                  <a:srgbClr val="0000FF"/>
                </a:solidFill>
              </a:rPr>
              <a:t>E</a:t>
            </a:r>
            <a:r>
              <a:rPr lang="en-GB" sz="5000" dirty="0"/>
              <a:t> </a:t>
            </a:r>
            <a:r>
              <a:rPr lang="en-GB" sz="5000" dirty="0">
                <a:solidFill>
                  <a:srgbClr val="00B050"/>
                </a:solidFill>
              </a:rPr>
              <a:t>N</a:t>
            </a:r>
            <a:r>
              <a:rPr lang="en-GB" sz="5000" dirty="0"/>
              <a:t> </a:t>
            </a:r>
            <a:r>
              <a:rPr lang="en-GB" sz="5000" dirty="0" err="1">
                <a:solidFill>
                  <a:srgbClr val="00B0F0"/>
                </a:solidFill>
              </a:rPr>
              <a:t>N</a:t>
            </a:r>
            <a:r>
              <a:rPr lang="en-GB" sz="5000" dirty="0"/>
              <a:t> </a:t>
            </a:r>
            <a:r>
              <a:rPr lang="en-GB" sz="5000" dirty="0">
                <a:solidFill>
                  <a:schemeClr val="accent5"/>
                </a:solidFill>
              </a:rPr>
              <a:t>A</a:t>
            </a:r>
            <a:r>
              <a:rPr lang="en-GB" sz="5000" dirty="0"/>
              <a:t> </a:t>
            </a:r>
            <a:r>
              <a:rPr lang="en-GB" sz="5000" dirty="0">
                <a:solidFill>
                  <a:srgbClr val="FF00FF"/>
                </a:solidFill>
              </a:rPr>
              <a:t>R</a:t>
            </a:r>
            <a:r>
              <a:rPr lang="en-GB" sz="5000" dirty="0"/>
              <a:t> </a:t>
            </a:r>
            <a:r>
              <a:rPr lang="en-GB" sz="5000" dirty="0">
                <a:solidFill>
                  <a:srgbClr val="996633"/>
                </a:solidFill>
              </a:rPr>
              <a:t>T</a:t>
            </a:r>
          </a:p>
        </p:txBody>
      </p:sp>
      <p:grpSp>
        <p:nvGrpSpPr>
          <p:cNvPr id="2" name="Group 40"/>
          <p:cNvGrpSpPr>
            <a:grpSpLocks/>
          </p:cNvGrpSpPr>
          <p:nvPr/>
        </p:nvGrpSpPr>
        <p:grpSpPr bwMode="auto">
          <a:xfrm>
            <a:off x="1547664" y="2788402"/>
            <a:ext cx="6603206" cy="3465091"/>
            <a:chOff x="567" y="1296"/>
            <a:chExt cx="4665" cy="2448"/>
          </a:xfrm>
        </p:grpSpPr>
        <p:sp>
          <p:nvSpPr>
            <p:cNvPr id="18454" name="Line 6"/>
            <p:cNvSpPr>
              <a:spLocks noChangeShapeType="1"/>
            </p:cNvSpPr>
            <p:nvPr/>
          </p:nvSpPr>
          <p:spPr bwMode="auto">
            <a:xfrm>
              <a:off x="576" y="1296"/>
              <a:ext cx="0" cy="2448"/>
            </a:xfrm>
            <a:prstGeom prst="line">
              <a:avLst/>
            </a:prstGeom>
            <a:noFill/>
            <a:ln w="38100">
              <a:solidFill>
                <a:schemeClr val="tx1"/>
              </a:solidFill>
              <a:round/>
              <a:headEnd type="triangle" w="med" len="med"/>
              <a:tailEnd/>
            </a:ln>
          </p:spPr>
          <p:txBody>
            <a:bodyPr/>
            <a:lstStyle/>
            <a:p>
              <a:endParaRPr lang="nl-BE"/>
            </a:p>
          </p:txBody>
        </p:sp>
        <p:sp>
          <p:nvSpPr>
            <p:cNvPr id="18455" name="Line 8"/>
            <p:cNvSpPr>
              <a:spLocks noChangeShapeType="1"/>
            </p:cNvSpPr>
            <p:nvPr/>
          </p:nvSpPr>
          <p:spPr bwMode="auto">
            <a:xfrm>
              <a:off x="567" y="3744"/>
              <a:ext cx="4665" cy="0"/>
            </a:xfrm>
            <a:prstGeom prst="line">
              <a:avLst/>
            </a:prstGeom>
            <a:noFill/>
            <a:ln w="38100">
              <a:solidFill>
                <a:schemeClr val="tx1"/>
              </a:solidFill>
              <a:round/>
              <a:headEnd/>
              <a:tailEnd type="triangle" w="med" len="med"/>
            </a:ln>
          </p:spPr>
          <p:txBody>
            <a:bodyPr/>
            <a:lstStyle/>
            <a:p>
              <a:endParaRPr lang="nl-BE"/>
            </a:p>
          </p:txBody>
        </p:sp>
        <p:sp>
          <p:nvSpPr>
            <p:cNvPr id="18456" name="Line 10"/>
            <p:cNvSpPr>
              <a:spLocks noChangeShapeType="1"/>
            </p:cNvSpPr>
            <p:nvPr/>
          </p:nvSpPr>
          <p:spPr bwMode="auto">
            <a:xfrm>
              <a:off x="1076" y="3408"/>
              <a:ext cx="0" cy="336"/>
            </a:xfrm>
            <a:prstGeom prst="line">
              <a:avLst/>
            </a:prstGeom>
            <a:noFill/>
            <a:ln w="28575">
              <a:solidFill>
                <a:schemeClr val="accent3"/>
              </a:solidFill>
              <a:round/>
              <a:headEnd/>
              <a:tailEnd/>
            </a:ln>
          </p:spPr>
          <p:txBody>
            <a:bodyPr/>
            <a:lstStyle/>
            <a:p>
              <a:endParaRPr lang="nl-BE"/>
            </a:p>
          </p:txBody>
        </p:sp>
        <p:sp>
          <p:nvSpPr>
            <p:cNvPr id="18457" name="Line 11"/>
            <p:cNvSpPr>
              <a:spLocks noChangeShapeType="1"/>
            </p:cNvSpPr>
            <p:nvPr/>
          </p:nvSpPr>
          <p:spPr bwMode="auto">
            <a:xfrm>
              <a:off x="1652" y="3504"/>
              <a:ext cx="0" cy="240"/>
            </a:xfrm>
            <a:prstGeom prst="line">
              <a:avLst/>
            </a:prstGeom>
            <a:noFill/>
            <a:ln w="28575">
              <a:solidFill>
                <a:srgbClr val="0000FF"/>
              </a:solidFill>
              <a:round/>
              <a:headEnd/>
              <a:tailEnd/>
            </a:ln>
          </p:spPr>
          <p:txBody>
            <a:bodyPr/>
            <a:lstStyle/>
            <a:p>
              <a:endParaRPr lang="nl-BE"/>
            </a:p>
          </p:txBody>
        </p:sp>
        <p:sp>
          <p:nvSpPr>
            <p:cNvPr id="18458" name="Line 12"/>
            <p:cNvSpPr>
              <a:spLocks noChangeShapeType="1"/>
            </p:cNvSpPr>
            <p:nvPr/>
          </p:nvSpPr>
          <p:spPr bwMode="auto">
            <a:xfrm>
              <a:off x="2180" y="2688"/>
              <a:ext cx="0" cy="1056"/>
            </a:xfrm>
            <a:prstGeom prst="line">
              <a:avLst/>
            </a:prstGeom>
            <a:noFill/>
            <a:ln w="28575">
              <a:solidFill>
                <a:srgbClr val="00B050"/>
              </a:solidFill>
              <a:round/>
              <a:headEnd/>
              <a:tailEnd/>
            </a:ln>
          </p:spPr>
          <p:txBody>
            <a:bodyPr/>
            <a:lstStyle/>
            <a:p>
              <a:endParaRPr lang="nl-BE"/>
            </a:p>
          </p:txBody>
        </p:sp>
        <p:sp>
          <p:nvSpPr>
            <p:cNvPr id="18459" name="Line 13"/>
            <p:cNvSpPr>
              <a:spLocks noChangeShapeType="1"/>
            </p:cNvSpPr>
            <p:nvPr/>
          </p:nvSpPr>
          <p:spPr bwMode="auto">
            <a:xfrm>
              <a:off x="2708" y="3360"/>
              <a:ext cx="0" cy="384"/>
            </a:xfrm>
            <a:prstGeom prst="line">
              <a:avLst/>
            </a:prstGeom>
            <a:noFill/>
            <a:ln w="28575">
              <a:solidFill>
                <a:srgbClr val="00B0F0"/>
              </a:solidFill>
              <a:round/>
              <a:headEnd/>
              <a:tailEnd/>
            </a:ln>
          </p:spPr>
          <p:txBody>
            <a:bodyPr/>
            <a:lstStyle/>
            <a:p>
              <a:endParaRPr lang="nl-BE"/>
            </a:p>
          </p:txBody>
        </p:sp>
        <p:sp>
          <p:nvSpPr>
            <p:cNvPr id="18460" name="Line 14"/>
            <p:cNvSpPr>
              <a:spLocks noChangeShapeType="1"/>
            </p:cNvSpPr>
            <p:nvPr/>
          </p:nvSpPr>
          <p:spPr bwMode="auto">
            <a:xfrm>
              <a:off x="3140" y="2928"/>
              <a:ext cx="0" cy="816"/>
            </a:xfrm>
            <a:prstGeom prst="line">
              <a:avLst/>
            </a:prstGeom>
            <a:noFill/>
            <a:ln w="28575">
              <a:solidFill>
                <a:schemeClr val="accent5"/>
              </a:solidFill>
              <a:round/>
              <a:headEnd/>
              <a:tailEnd/>
            </a:ln>
          </p:spPr>
          <p:txBody>
            <a:bodyPr/>
            <a:lstStyle/>
            <a:p>
              <a:endParaRPr lang="nl-BE"/>
            </a:p>
          </p:txBody>
        </p:sp>
        <p:sp>
          <p:nvSpPr>
            <p:cNvPr id="18461" name="Line 15"/>
            <p:cNvSpPr>
              <a:spLocks noChangeShapeType="1"/>
            </p:cNvSpPr>
            <p:nvPr/>
          </p:nvSpPr>
          <p:spPr bwMode="auto">
            <a:xfrm>
              <a:off x="3908" y="1968"/>
              <a:ext cx="0" cy="1776"/>
            </a:xfrm>
            <a:prstGeom prst="line">
              <a:avLst/>
            </a:prstGeom>
            <a:noFill/>
            <a:ln w="28575">
              <a:solidFill>
                <a:srgbClr val="FF00FF"/>
              </a:solidFill>
              <a:round/>
              <a:headEnd/>
              <a:tailEnd/>
            </a:ln>
          </p:spPr>
          <p:txBody>
            <a:bodyPr/>
            <a:lstStyle/>
            <a:p>
              <a:endParaRPr lang="nl-BE"/>
            </a:p>
          </p:txBody>
        </p:sp>
        <p:sp>
          <p:nvSpPr>
            <p:cNvPr id="18462" name="Line 16"/>
            <p:cNvSpPr>
              <a:spLocks noChangeShapeType="1"/>
            </p:cNvSpPr>
            <p:nvPr/>
          </p:nvSpPr>
          <p:spPr bwMode="auto">
            <a:xfrm>
              <a:off x="4532" y="2928"/>
              <a:ext cx="0" cy="816"/>
            </a:xfrm>
            <a:prstGeom prst="line">
              <a:avLst/>
            </a:prstGeom>
            <a:noFill/>
            <a:ln w="28575">
              <a:solidFill>
                <a:srgbClr val="996633"/>
              </a:solidFill>
              <a:round/>
              <a:headEnd/>
              <a:tailEnd/>
            </a:ln>
          </p:spPr>
          <p:txBody>
            <a:bodyPr/>
            <a:lstStyle/>
            <a:p>
              <a:endParaRPr lang="nl-BE"/>
            </a:p>
          </p:txBody>
        </p:sp>
        <p:sp>
          <p:nvSpPr>
            <p:cNvPr id="18463" name="Text Box 17"/>
            <p:cNvSpPr txBox="1">
              <a:spLocks noChangeArrowheads="1"/>
            </p:cNvSpPr>
            <p:nvPr/>
          </p:nvSpPr>
          <p:spPr bwMode="auto">
            <a:xfrm>
              <a:off x="989" y="3198"/>
              <a:ext cx="200" cy="261"/>
            </a:xfrm>
            <a:prstGeom prst="rect">
              <a:avLst/>
            </a:prstGeom>
            <a:noFill/>
            <a:ln w="9525">
              <a:noFill/>
              <a:miter lim="800000"/>
              <a:headEnd/>
              <a:tailEnd/>
            </a:ln>
          </p:spPr>
          <p:txBody>
            <a:bodyPr wrap="none">
              <a:spAutoFit/>
            </a:bodyPr>
            <a:lstStyle/>
            <a:p>
              <a:r>
                <a:rPr lang="en-GB" b="1" dirty="0">
                  <a:solidFill>
                    <a:schemeClr val="accent3"/>
                  </a:solidFill>
                </a:rPr>
                <a:t>L</a:t>
              </a:r>
            </a:p>
          </p:txBody>
        </p:sp>
        <p:sp>
          <p:nvSpPr>
            <p:cNvPr id="18464" name="Text Box 18"/>
            <p:cNvSpPr txBox="1">
              <a:spLocks noChangeArrowheads="1"/>
            </p:cNvSpPr>
            <p:nvPr/>
          </p:nvSpPr>
          <p:spPr bwMode="auto">
            <a:xfrm>
              <a:off x="1513" y="3294"/>
              <a:ext cx="279" cy="261"/>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p>
          </p:txBody>
        </p:sp>
        <p:sp>
          <p:nvSpPr>
            <p:cNvPr id="18465" name="Text Box 19"/>
            <p:cNvSpPr txBox="1">
              <a:spLocks noChangeArrowheads="1"/>
            </p:cNvSpPr>
            <p:nvPr/>
          </p:nvSpPr>
          <p:spPr bwMode="auto">
            <a:xfrm>
              <a:off x="1975" y="2448"/>
              <a:ext cx="386" cy="261"/>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p>
          </p:txBody>
        </p:sp>
        <p:sp>
          <p:nvSpPr>
            <p:cNvPr id="18466" name="Text Box 20"/>
            <p:cNvSpPr txBox="1">
              <a:spLocks noChangeArrowheads="1"/>
            </p:cNvSpPr>
            <p:nvPr/>
          </p:nvSpPr>
          <p:spPr bwMode="auto">
            <a:xfrm>
              <a:off x="2455" y="3132"/>
              <a:ext cx="494" cy="261"/>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r>
                <a:rPr lang="en-GB" b="1" dirty="0">
                  <a:solidFill>
                    <a:srgbClr val="00B0F0"/>
                  </a:solidFill>
                </a:rPr>
                <a:t>N</a:t>
              </a:r>
            </a:p>
          </p:txBody>
        </p:sp>
        <p:sp>
          <p:nvSpPr>
            <p:cNvPr id="18468" name="Text Box 22"/>
            <p:cNvSpPr txBox="1">
              <a:spLocks noChangeArrowheads="1"/>
            </p:cNvSpPr>
            <p:nvPr/>
          </p:nvSpPr>
          <p:spPr bwMode="auto">
            <a:xfrm>
              <a:off x="3511" y="1749"/>
              <a:ext cx="684" cy="261"/>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r>
                <a:rPr lang="en-GB" b="1" dirty="0">
                  <a:solidFill>
                    <a:srgbClr val="00B0F0"/>
                  </a:solidFill>
                </a:rPr>
                <a:t>N</a:t>
              </a:r>
              <a:r>
                <a:rPr lang="en-GB" b="1" dirty="0">
                  <a:solidFill>
                    <a:schemeClr val="accent5"/>
                  </a:solidFill>
                </a:rPr>
                <a:t>A</a:t>
              </a:r>
              <a:r>
                <a:rPr lang="en-GB" b="1" dirty="0">
                  <a:solidFill>
                    <a:srgbClr val="FF00FF"/>
                  </a:solidFill>
                </a:rPr>
                <a:t>R</a:t>
              </a:r>
            </a:p>
          </p:txBody>
        </p:sp>
        <p:sp>
          <p:nvSpPr>
            <p:cNvPr id="18469" name="Text Box 23"/>
            <p:cNvSpPr txBox="1">
              <a:spLocks noChangeArrowheads="1"/>
            </p:cNvSpPr>
            <p:nvPr/>
          </p:nvSpPr>
          <p:spPr bwMode="auto">
            <a:xfrm>
              <a:off x="4097" y="2688"/>
              <a:ext cx="763" cy="261"/>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r>
                <a:rPr lang="en-GB" b="1" dirty="0">
                  <a:solidFill>
                    <a:srgbClr val="00B0F0"/>
                  </a:solidFill>
                </a:rPr>
                <a:t>N</a:t>
              </a:r>
              <a:r>
                <a:rPr lang="en-GB" b="1" dirty="0">
                  <a:solidFill>
                    <a:schemeClr val="accent5"/>
                  </a:solidFill>
                </a:rPr>
                <a:t>A</a:t>
              </a:r>
              <a:r>
                <a:rPr lang="en-GB" b="1" dirty="0">
                  <a:solidFill>
                    <a:srgbClr val="FF00FF"/>
                  </a:solidFill>
                </a:rPr>
                <a:t>R</a:t>
              </a:r>
              <a:r>
                <a:rPr lang="en-GB" b="1" dirty="0">
                  <a:solidFill>
                    <a:srgbClr val="996633"/>
                  </a:solidFill>
                </a:rPr>
                <a:t>T</a:t>
              </a:r>
            </a:p>
          </p:txBody>
        </p:sp>
        <p:sp>
          <p:nvSpPr>
            <p:cNvPr id="18470" name="Line 24"/>
            <p:cNvSpPr>
              <a:spLocks noChangeShapeType="1"/>
            </p:cNvSpPr>
            <p:nvPr/>
          </p:nvSpPr>
          <p:spPr bwMode="auto">
            <a:xfrm>
              <a:off x="1115" y="3648"/>
              <a:ext cx="480" cy="0"/>
            </a:xfrm>
            <a:prstGeom prst="line">
              <a:avLst/>
            </a:prstGeom>
            <a:noFill/>
            <a:ln w="9525">
              <a:solidFill>
                <a:schemeClr val="tx1"/>
              </a:solidFill>
              <a:round/>
              <a:headEnd type="triangle" w="med" len="med"/>
              <a:tailEnd type="triangle" w="med" len="med"/>
            </a:ln>
          </p:spPr>
          <p:txBody>
            <a:bodyPr/>
            <a:lstStyle/>
            <a:p>
              <a:endParaRPr lang="nl-BE"/>
            </a:p>
          </p:txBody>
        </p:sp>
        <p:sp>
          <p:nvSpPr>
            <p:cNvPr id="18471" name="Text Box 25"/>
            <p:cNvSpPr txBox="1">
              <a:spLocks noChangeArrowheads="1"/>
            </p:cNvSpPr>
            <p:nvPr/>
          </p:nvSpPr>
          <p:spPr bwMode="auto">
            <a:xfrm>
              <a:off x="1272" y="3456"/>
              <a:ext cx="212" cy="231"/>
            </a:xfrm>
            <a:prstGeom prst="rect">
              <a:avLst/>
            </a:prstGeom>
            <a:noFill/>
            <a:ln w="9525">
              <a:noFill/>
              <a:miter lim="800000"/>
              <a:headEnd/>
              <a:tailEnd/>
            </a:ln>
          </p:spPr>
          <p:txBody>
            <a:bodyPr wrap="none">
              <a:spAutoFit/>
            </a:bodyPr>
            <a:lstStyle/>
            <a:p>
              <a:r>
                <a:rPr lang="en-GB"/>
                <a:t>E</a:t>
              </a:r>
            </a:p>
          </p:txBody>
        </p:sp>
        <p:sp>
          <p:nvSpPr>
            <p:cNvPr id="18472" name="Line 26"/>
            <p:cNvSpPr>
              <a:spLocks noChangeShapeType="1"/>
            </p:cNvSpPr>
            <p:nvPr/>
          </p:nvSpPr>
          <p:spPr bwMode="auto">
            <a:xfrm>
              <a:off x="1670" y="3648"/>
              <a:ext cx="480" cy="0"/>
            </a:xfrm>
            <a:prstGeom prst="line">
              <a:avLst/>
            </a:prstGeom>
            <a:noFill/>
            <a:ln w="9525">
              <a:solidFill>
                <a:schemeClr val="tx1"/>
              </a:solidFill>
              <a:round/>
              <a:headEnd type="triangle" w="med" len="med"/>
              <a:tailEnd type="triangle" w="med" len="med"/>
            </a:ln>
          </p:spPr>
          <p:txBody>
            <a:bodyPr/>
            <a:lstStyle/>
            <a:p>
              <a:endParaRPr lang="nl-BE"/>
            </a:p>
          </p:txBody>
        </p:sp>
        <p:sp>
          <p:nvSpPr>
            <p:cNvPr id="18473" name="Text Box 27"/>
            <p:cNvSpPr txBox="1">
              <a:spLocks noChangeArrowheads="1"/>
            </p:cNvSpPr>
            <p:nvPr/>
          </p:nvSpPr>
          <p:spPr bwMode="auto">
            <a:xfrm>
              <a:off x="1811" y="3456"/>
              <a:ext cx="220" cy="231"/>
            </a:xfrm>
            <a:prstGeom prst="rect">
              <a:avLst/>
            </a:prstGeom>
            <a:noFill/>
            <a:ln w="9525">
              <a:noFill/>
              <a:miter lim="800000"/>
              <a:headEnd/>
              <a:tailEnd/>
            </a:ln>
          </p:spPr>
          <p:txBody>
            <a:bodyPr wrap="none">
              <a:spAutoFit/>
            </a:bodyPr>
            <a:lstStyle/>
            <a:p>
              <a:r>
                <a:rPr lang="en-GB"/>
                <a:t>N</a:t>
              </a:r>
            </a:p>
          </p:txBody>
        </p:sp>
        <p:sp>
          <p:nvSpPr>
            <p:cNvPr id="18474" name="Line 28"/>
            <p:cNvSpPr>
              <a:spLocks noChangeShapeType="1"/>
            </p:cNvSpPr>
            <p:nvPr/>
          </p:nvSpPr>
          <p:spPr bwMode="auto">
            <a:xfrm>
              <a:off x="2216" y="3648"/>
              <a:ext cx="480" cy="0"/>
            </a:xfrm>
            <a:prstGeom prst="line">
              <a:avLst/>
            </a:prstGeom>
            <a:noFill/>
            <a:ln w="9525">
              <a:solidFill>
                <a:schemeClr val="tx1"/>
              </a:solidFill>
              <a:round/>
              <a:headEnd type="triangle" w="med" len="med"/>
              <a:tailEnd type="triangle" w="med" len="med"/>
            </a:ln>
          </p:spPr>
          <p:txBody>
            <a:bodyPr/>
            <a:lstStyle/>
            <a:p>
              <a:endParaRPr lang="nl-BE"/>
            </a:p>
          </p:txBody>
        </p:sp>
        <p:sp>
          <p:nvSpPr>
            <p:cNvPr id="18475" name="Text Box 29"/>
            <p:cNvSpPr txBox="1">
              <a:spLocks noChangeArrowheads="1"/>
            </p:cNvSpPr>
            <p:nvPr/>
          </p:nvSpPr>
          <p:spPr bwMode="auto">
            <a:xfrm>
              <a:off x="2357" y="3456"/>
              <a:ext cx="220" cy="231"/>
            </a:xfrm>
            <a:prstGeom prst="rect">
              <a:avLst/>
            </a:prstGeom>
            <a:noFill/>
            <a:ln w="9525">
              <a:noFill/>
              <a:miter lim="800000"/>
              <a:headEnd/>
              <a:tailEnd/>
            </a:ln>
          </p:spPr>
          <p:txBody>
            <a:bodyPr wrap="none">
              <a:spAutoFit/>
            </a:bodyPr>
            <a:lstStyle/>
            <a:p>
              <a:r>
                <a:rPr lang="en-GB"/>
                <a:t>N</a:t>
              </a:r>
            </a:p>
          </p:txBody>
        </p:sp>
        <p:sp>
          <p:nvSpPr>
            <p:cNvPr id="18476" name="Line 30"/>
            <p:cNvSpPr>
              <a:spLocks noChangeShapeType="1"/>
            </p:cNvSpPr>
            <p:nvPr/>
          </p:nvSpPr>
          <p:spPr bwMode="auto">
            <a:xfrm>
              <a:off x="2728" y="3648"/>
              <a:ext cx="384" cy="0"/>
            </a:xfrm>
            <a:prstGeom prst="line">
              <a:avLst/>
            </a:prstGeom>
            <a:noFill/>
            <a:ln w="9525">
              <a:solidFill>
                <a:schemeClr val="tx1"/>
              </a:solidFill>
              <a:round/>
              <a:headEnd type="triangle" w="med" len="med"/>
              <a:tailEnd type="triangle" w="med" len="med"/>
            </a:ln>
          </p:spPr>
          <p:txBody>
            <a:bodyPr/>
            <a:lstStyle/>
            <a:p>
              <a:endParaRPr lang="nl-BE"/>
            </a:p>
          </p:txBody>
        </p:sp>
        <p:sp>
          <p:nvSpPr>
            <p:cNvPr id="18477" name="Text Box 31"/>
            <p:cNvSpPr txBox="1">
              <a:spLocks noChangeArrowheads="1"/>
            </p:cNvSpPr>
            <p:nvPr/>
          </p:nvSpPr>
          <p:spPr bwMode="auto">
            <a:xfrm>
              <a:off x="2822" y="3456"/>
              <a:ext cx="212" cy="231"/>
            </a:xfrm>
            <a:prstGeom prst="rect">
              <a:avLst/>
            </a:prstGeom>
            <a:noFill/>
            <a:ln w="9525">
              <a:noFill/>
              <a:miter lim="800000"/>
              <a:headEnd/>
              <a:tailEnd/>
            </a:ln>
          </p:spPr>
          <p:txBody>
            <a:bodyPr wrap="none">
              <a:spAutoFit/>
            </a:bodyPr>
            <a:lstStyle/>
            <a:p>
              <a:r>
                <a:rPr lang="en-GB"/>
                <a:t>A</a:t>
              </a:r>
            </a:p>
          </p:txBody>
        </p:sp>
        <p:sp>
          <p:nvSpPr>
            <p:cNvPr id="18478" name="Line 32"/>
            <p:cNvSpPr>
              <a:spLocks noChangeShapeType="1"/>
            </p:cNvSpPr>
            <p:nvPr/>
          </p:nvSpPr>
          <p:spPr bwMode="auto">
            <a:xfrm>
              <a:off x="3160" y="3648"/>
              <a:ext cx="720" cy="0"/>
            </a:xfrm>
            <a:prstGeom prst="line">
              <a:avLst/>
            </a:prstGeom>
            <a:noFill/>
            <a:ln w="9525">
              <a:solidFill>
                <a:schemeClr val="tx1"/>
              </a:solidFill>
              <a:round/>
              <a:headEnd type="triangle" w="med" len="med"/>
              <a:tailEnd type="triangle" w="med" len="med"/>
            </a:ln>
          </p:spPr>
          <p:txBody>
            <a:bodyPr/>
            <a:lstStyle/>
            <a:p>
              <a:endParaRPr lang="nl-BE"/>
            </a:p>
          </p:txBody>
        </p:sp>
        <p:sp>
          <p:nvSpPr>
            <p:cNvPr id="18479" name="Text Box 33"/>
            <p:cNvSpPr txBox="1">
              <a:spLocks noChangeArrowheads="1"/>
            </p:cNvSpPr>
            <p:nvPr/>
          </p:nvSpPr>
          <p:spPr bwMode="auto">
            <a:xfrm>
              <a:off x="3426" y="3456"/>
              <a:ext cx="220" cy="231"/>
            </a:xfrm>
            <a:prstGeom prst="rect">
              <a:avLst/>
            </a:prstGeom>
            <a:noFill/>
            <a:ln w="9525">
              <a:noFill/>
              <a:miter lim="800000"/>
              <a:headEnd/>
              <a:tailEnd/>
            </a:ln>
          </p:spPr>
          <p:txBody>
            <a:bodyPr wrap="none">
              <a:spAutoFit/>
            </a:bodyPr>
            <a:lstStyle/>
            <a:p>
              <a:r>
                <a:rPr lang="en-GB"/>
                <a:t>R</a:t>
              </a:r>
            </a:p>
          </p:txBody>
        </p:sp>
        <p:sp>
          <p:nvSpPr>
            <p:cNvPr id="18480" name="Line 34"/>
            <p:cNvSpPr>
              <a:spLocks noChangeShapeType="1"/>
            </p:cNvSpPr>
            <p:nvPr/>
          </p:nvSpPr>
          <p:spPr bwMode="auto">
            <a:xfrm>
              <a:off x="3941" y="3648"/>
              <a:ext cx="566" cy="0"/>
            </a:xfrm>
            <a:prstGeom prst="line">
              <a:avLst/>
            </a:prstGeom>
            <a:noFill/>
            <a:ln w="9525">
              <a:solidFill>
                <a:schemeClr val="tx1"/>
              </a:solidFill>
              <a:round/>
              <a:headEnd type="triangle" w="med" len="med"/>
              <a:tailEnd type="triangle" w="med" len="med"/>
            </a:ln>
          </p:spPr>
          <p:txBody>
            <a:bodyPr/>
            <a:lstStyle/>
            <a:p>
              <a:endParaRPr lang="nl-BE"/>
            </a:p>
          </p:txBody>
        </p:sp>
        <p:sp>
          <p:nvSpPr>
            <p:cNvPr id="18481" name="Text Box 35"/>
            <p:cNvSpPr txBox="1">
              <a:spLocks noChangeArrowheads="1"/>
            </p:cNvSpPr>
            <p:nvPr/>
          </p:nvSpPr>
          <p:spPr bwMode="auto">
            <a:xfrm>
              <a:off x="4126" y="3456"/>
              <a:ext cx="204" cy="231"/>
            </a:xfrm>
            <a:prstGeom prst="rect">
              <a:avLst/>
            </a:prstGeom>
            <a:noFill/>
            <a:ln w="9525">
              <a:noFill/>
              <a:miter lim="800000"/>
              <a:headEnd/>
              <a:tailEnd/>
            </a:ln>
          </p:spPr>
          <p:txBody>
            <a:bodyPr wrap="none">
              <a:spAutoFit/>
            </a:bodyPr>
            <a:lstStyle/>
            <a:p>
              <a:r>
                <a:rPr lang="en-GB"/>
                <a:t>T</a:t>
              </a:r>
            </a:p>
          </p:txBody>
        </p:sp>
        <p:sp>
          <p:nvSpPr>
            <p:cNvPr id="18482" name="Line 38"/>
            <p:cNvSpPr>
              <a:spLocks noChangeShapeType="1"/>
            </p:cNvSpPr>
            <p:nvPr/>
          </p:nvSpPr>
          <p:spPr bwMode="auto">
            <a:xfrm>
              <a:off x="585" y="3648"/>
              <a:ext cx="480" cy="0"/>
            </a:xfrm>
            <a:prstGeom prst="line">
              <a:avLst/>
            </a:prstGeom>
            <a:noFill/>
            <a:ln w="9525">
              <a:solidFill>
                <a:schemeClr val="tx1"/>
              </a:solidFill>
              <a:round/>
              <a:headEnd type="triangle" w="med" len="med"/>
              <a:tailEnd type="triangle" w="med" len="med"/>
            </a:ln>
          </p:spPr>
          <p:txBody>
            <a:bodyPr/>
            <a:lstStyle/>
            <a:p>
              <a:endParaRPr lang="nl-BE"/>
            </a:p>
          </p:txBody>
        </p:sp>
        <p:sp>
          <p:nvSpPr>
            <p:cNvPr id="18483" name="Text Box 39"/>
            <p:cNvSpPr txBox="1">
              <a:spLocks noChangeArrowheads="1"/>
            </p:cNvSpPr>
            <p:nvPr/>
          </p:nvSpPr>
          <p:spPr bwMode="auto">
            <a:xfrm>
              <a:off x="742" y="3456"/>
              <a:ext cx="196" cy="231"/>
            </a:xfrm>
            <a:prstGeom prst="rect">
              <a:avLst/>
            </a:prstGeom>
            <a:noFill/>
            <a:ln w="9525">
              <a:noFill/>
              <a:miter lim="800000"/>
              <a:headEnd/>
              <a:tailEnd/>
            </a:ln>
          </p:spPr>
          <p:txBody>
            <a:bodyPr wrap="none">
              <a:spAutoFit/>
            </a:bodyPr>
            <a:lstStyle/>
            <a:p>
              <a:r>
                <a:rPr lang="en-GB"/>
                <a:t>L</a:t>
              </a:r>
            </a:p>
          </p:txBody>
        </p:sp>
        <p:sp>
          <p:nvSpPr>
            <p:cNvPr id="18467" name="Text Box 21"/>
            <p:cNvSpPr txBox="1">
              <a:spLocks noChangeArrowheads="1"/>
            </p:cNvSpPr>
            <p:nvPr/>
          </p:nvSpPr>
          <p:spPr bwMode="auto">
            <a:xfrm>
              <a:off x="2802" y="2718"/>
              <a:ext cx="593" cy="261"/>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r>
                <a:rPr lang="en-GB" b="1" dirty="0">
                  <a:solidFill>
                    <a:srgbClr val="00B0F0"/>
                  </a:solidFill>
                </a:rPr>
                <a:t>N</a:t>
              </a:r>
              <a:r>
                <a:rPr lang="en-GB" b="1" dirty="0">
                  <a:solidFill>
                    <a:schemeClr val="accent5"/>
                  </a:solidFill>
                </a:rPr>
                <a:t>A</a:t>
              </a:r>
            </a:p>
          </p:txBody>
        </p:sp>
      </p:grpSp>
      <p:grpSp>
        <p:nvGrpSpPr>
          <p:cNvPr id="3" name="Group 55"/>
          <p:cNvGrpSpPr>
            <a:grpSpLocks/>
          </p:cNvGrpSpPr>
          <p:nvPr/>
        </p:nvGrpSpPr>
        <p:grpSpPr bwMode="auto">
          <a:xfrm>
            <a:off x="1899468" y="3548514"/>
            <a:ext cx="5775152" cy="2704979"/>
            <a:chOff x="852" y="1833"/>
            <a:chExt cx="4080" cy="1911"/>
          </a:xfrm>
        </p:grpSpPr>
        <p:sp>
          <p:nvSpPr>
            <p:cNvPr id="18440" name="Line 41"/>
            <p:cNvSpPr>
              <a:spLocks noChangeShapeType="1"/>
            </p:cNvSpPr>
            <p:nvPr/>
          </p:nvSpPr>
          <p:spPr bwMode="auto">
            <a:xfrm>
              <a:off x="960" y="3312"/>
              <a:ext cx="0" cy="432"/>
            </a:xfrm>
            <a:prstGeom prst="line">
              <a:avLst/>
            </a:prstGeom>
            <a:noFill/>
            <a:ln w="28575">
              <a:solidFill>
                <a:schemeClr val="accent1"/>
              </a:solidFill>
              <a:prstDash val="dash"/>
              <a:round/>
              <a:headEnd/>
              <a:tailEnd/>
            </a:ln>
          </p:spPr>
          <p:txBody>
            <a:bodyPr/>
            <a:lstStyle/>
            <a:p>
              <a:endParaRPr lang="nl-BE"/>
            </a:p>
          </p:txBody>
        </p:sp>
        <p:sp>
          <p:nvSpPr>
            <p:cNvPr id="18441" name="Line 42"/>
            <p:cNvSpPr>
              <a:spLocks noChangeShapeType="1"/>
            </p:cNvSpPr>
            <p:nvPr/>
          </p:nvSpPr>
          <p:spPr bwMode="auto">
            <a:xfrm>
              <a:off x="1776" y="2064"/>
              <a:ext cx="0" cy="1680"/>
            </a:xfrm>
            <a:prstGeom prst="line">
              <a:avLst/>
            </a:prstGeom>
            <a:noFill/>
            <a:ln w="28575">
              <a:solidFill>
                <a:schemeClr val="accent1"/>
              </a:solidFill>
              <a:prstDash val="dash"/>
              <a:round/>
              <a:headEnd/>
              <a:tailEnd/>
            </a:ln>
          </p:spPr>
          <p:txBody>
            <a:bodyPr/>
            <a:lstStyle/>
            <a:p>
              <a:endParaRPr lang="nl-BE"/>
            </a:p>
          </p:txBody>
        </p:sp>
        <p:sp>
          <p:nvSpPr>
            <p:cNvPr id="18442" name="Line 43"/>
            <p:cNvSpPr>
              <a:spLocks noChangeShapeType="1"/>
            </p:cNvSpPr>
            <p:nvPr/>
          </p:nvSpPr>
          <p:spPr bwMode="auto">
            <a:xfrm>
              <a:off x="2352" y="3120"/>
              <a:ext cx="0" cy="624"/>
            </a:xfrm>
            <a:prstGeom prst="line">
              <a:avLst/>
            </a:prstGeom>
            <a:noFill/>
            <a:ln w="28575">
              <a:solidFill>
                <a:schemeClr val="accent1"/>
              </a:solidFill>
              <a:prstDash val="dash"/>
              <a:round/>
              <a:headEnd/>
              <a:tailEnd/>
            </a:ln>
          </p:spPr>
          <p:txBody>
            <a:bodyPr/>
            <a:lstStyle/>
            <a:p>
              <a:endParaRPr lang="nl-BE"/>
            </a:p>
          </p:txBody>
        </p:sp>
        <p:sp>
          <p:nvSpPr>
            <p:cNvPr id="18443" name="Line 44"/>
            <p:cNvSpPr>
              <a:spLocks noChangeShapeType="1"/>
            </p:cNvSpPr>
            <p:nvPr/>
          </p:nvSpPr>
          <p:spPr bwMode="auto">
            <a:xfrm>
              <a:off x="2928" y="2544"/>
              <a:ext cx="0" cy="1200"/>
            </a:xfrm>
            <a:prstGeom prst="line">
              <a:avLst/>
            </a:prstGeom>
            <a:noFill/>
            <a:ln w="28575">
              <a:solidFill>
                <a:schemeClr val="accent1"/>
              </a:solidFill>
              <a:prstDash val="dash"/>
              <a:round/>
              <a:headEnd/>
              <a:tailEnd/>
            </a:ln>
          </p:spPr>
          <p:txBody>
            <a:bodyPr/>
            <a:lstStyle/>
            <a:p>
              <a:endParaRPr lang="nl-BE"/>
            </a:p>
          </p:txBody>
        </p:sp>
        <p:sp>
          <p:nvSpPr>
            <p:cNvPr id="18444" name="Line 45"/>
            <p:cNvSpPr>
              <a:spLocks noChangeShapeType="1"/>
            </p:cNvSpPr>
            <p:nvPr/>
          </p:nvSpPr>
          <p:spPr bwMode="auto">
            <a:xfrm>
              <a:off x="3408" y="2448"/>
              <a:ext cx="0" cy="1296"/>
            </a:xfrm>
            <a:prstGeom prst="line">
              <a:avLst/>
            </a:prstGeom>
            <a:noFill/>
            <a:ln w="28575">
              <a:solidFill>
                <a:schemeClr val="accent1"/>
              </a:solidFill>
              <a:prstDash val="dash"/>
              <a:round/>
              <a:headEnd/>
              <a:tailEnd/>
            </a:ln>
          </p:spPr>
          <p:txBody>
            <a:bodyPr/>
            <a:lstStyle/>
            <a:p>
              <a:endParaRPr lang="nl-BE"/>
            </a:p>
          </p:txBody>
        </p:sp>
        <p:sp>
          <p:nvSpPr>
            <p:cNvPr id="18445" name="Line 46"/>
            <p:cNvSpPr>
              <a:spLocks noChangeShapeType="1"/>
            </p:cNvSpPr>
            <p:nvPr/>
          </p:nvSpPr>
          <p:spPr bwMode="auto">
            <a:xfrm>
              <a:off x="3936" y="3216"/>
              <a:ext cx="0" cy="528"/>
            </a:xfrm>
            <a:prstGeom prst="line">
              <a:avLst/>
            </a:prstGeom>
            <a:noFill/>
            <a:ln w="28575">
              <a:solidFill>
                <a:schemeClr val="accent1"/>
              </a:solidFill>
              <a:prstDash val="dash"/>
              <a:round/>
              <a:headEnd/>
              <a:tailEnd/>
            </a:ln>
          </p:spPr>
          <p:txBody>
            <a:bodyPr/>
            <a:lstStyle/>
            <a:p>
              <a:endParaRPr lang="nl-BE"/>
            </a:p>
          </p:txBody>
        </p:sp>
        <p:sp>
          <p:nvSpPr>
            <p:cNvPr id="18446" name="Line 47"/>
            <p:cNvSpPr>
              <a:spLocks noChangeShapeType="1"/>
            </p:cNvSpPr>
            <p:nvPr/>
          </p:nvSpPr>
          <p:spPr bwMode="auto">
            <a:xfrm>
              <a:off x="4533" y="3408"/>
              <a:ext cx="0" cy="336"/>
            </a:xfrm>
            <a:prstGeom prst="line">
              <a:avLst/>
            </a:prstGeom>
            <a:noFill/>
            <a:ln w="28575">
              <a:solidFill>
                <a:schemeClr val="accent1"/>
              </a:solidFill>
              <a:prstDash val="dash"/>
              <a:round/>
              <a:headEnd/>
              <a:tailEnd/>
            </a:ln>
          </p:spPr>
          <p:txBody>
            <a:bodyPr/>
            <a:lstStyle/>
            <a:p>
              <a:endParaRPr lang="nl-BE"/>
            </a:p>
          </p:txBody>
        </p:sp>
        <p:sp>
          <p:nvSpPr>
            <p:cNvPr id="18447" name="Text Box 48"/>
            <p:cNvSpPr txBox="1">
              <a:spLocks noChangeArrowheads="1"/>
            </p:cNvSpPr>
            <p:nvPr/>
          </p:nvSpPr>
          <p:spPr bwMode="auto">
            <a:xfrm>
              <a:off x="852" y="3083"/>
              <a:ext cx="204" cy="231"/>
            </a:xfrm>
            <a:prstGeom prst="rect">
              <a:avLst/>
            </a:prstGeom>
            <a:noFill/>
            <a:ln w="9525">
              <a:noFill/>
              <a:miter lim="800000"/>
              <a:headEnd/>
              <a:tailEnd/>
            </a:ln>
          </p:spPr>
          <p:txBody>
            <a:bodyPr wrap="none">
              <a:spAutoFit/>
            </a:bodyPr>
            <a:lstStyle/>
            <a:p>
              <a:r>
                <a:rPr lang="en-GB" b="1">
                  <a:solidFill>
                    <a:schemeClr val="accent1"/>
                  </a:solidFill>
                </a:rPr>
                <a:t>T</a:t>
              </a:r>
            </a:p>
          </p:txBody>
        </p:sp>
        <p:sp>
          <p:nvSpPr>
            <p:cNvPr id="18448" name="Text Box 49"/>
            <p:cNvSpPr txBox="1">
              <a:spLocks noChangeArrowheads="1"/>
            </p:cNvSpPr>
            <p:nvPr/>
          </p:nvSpPr>
          <p:spPr bwMode="auto">
            <a:xfrm>
              <a:off x="1619" y="1833"/>
              <a:ext cx="308" cy="231"/>
            </a:xfrm>
            <a:prstGeom prst="rect">
              <a:avLst/>
            </a:prstGeom>
            <a:noFill/>
            <a:ln w="9525">
              <a:noFill/>
              <a:miter lim="800000"/>
              <a:headEnd/>
              <a:tailEnd/>
            </a:ln>
          </p:spPr>
          <p:txBody>
            <a:bodyPr wrap="none">
              <a:spAutoFit/>
            </a:bodyPr>
            <a:lstStyle/>
            <a:p>
              <a:r>
                <a:rPr lang="en-GB" b="1">
                  <a:solidFill>
                    <a:schemeClr val="accent1"/>
                  </a:solidFill>
                </a:rPr>
                <a:t>RT</a:t>
              </a:r>
            </a:p>
          </p:txBody>
        </p:sp>
        <p:sp>
          <p:nvSpPr>
            <p:cNvPr id="18449" name="Text Box 50"/>
            <p:cNvSpPr txBox="1">
              <a:spLocks noChangeArrowheads="1"/>
            </p:cNvSpPr>
            <p:nvPr/>
          </p:nvSpPr>
          <p:spPr bwMode="auto">
            <a:xfrm>
              <a:off x="2156" y="2910"/>
              <a:ext cx="412" cy="231"/>
            </a:xfrm>
            <a:prstGeom prst="rect">
              <a:avLst/>
            </a:prstGeom>
            <a:noFill/>
            <a:ln w="9525">
              <a:noFill/>
              <a:miter lim="800000"/>
              <a:headEnd/>
              <a:tailEnd/>
            </a:ln>
          </p:spPr>
          <p:txBody>
            <a:bodyPr wrap="none">
              <a:spAutoFit/>
            </a:bodyPr>
            <a:lstStyle/>
            <a:p>
              <a:r>
                <a:rPr lang="en-GB" b="1">
                  <a:solidFill>
                    <a:schemeClr val="accent1"/>
                  </a:solidFill>
                </a:rPr>
                <a:t>ART</a:t>
              </a:r>
            </a:p>
          </p:txBody>
        </p:sp>
        <p:sp>
          <p:nvSpPr>
            <p:cNvPr id="18450" name="Text Box 51"/>
            <p:cNvSpPr txBox="1">
              <a:spLocks noChangeArrowheads="1"/>
            </p:cNvSpPr>
            <p:nvPr/>
          </p:nvSpPr>
          <p:spPr bwMode="auto">
            <a:xfrm>
              <a:off x="2680" y="2304"/>
              <a:ext cx="516" cy="231"/>
            </a:xfrm>
            <a:prstGeom prst="rect">
              <a:avLst/>
            </a:prstGeom>
            <a:noFill/>
            <a:ln w="9525">
              <a:noFill/>
              <a:miter lim="800000"/>
              <a:headEnd/>
              <a:tailEnd/>
            </a:ln>
          </p:spPr>
          <p:txBody>
            <a:bodyPr wrap="none">
              <a:spAutoFit/>
            </a:bodyPr>
            <a:lstStyle/>
            <a:p>
              <a:r>
                <a:rPr lang="en-GB" b="1">
                  <a:solidFill>
                    <a:schemeClr val="accent1"/>
                  </a:solidFill>
                </a:rPr>
                <a:t>NART</a:t>
              </a:r>
            </a:p>
          </p:txBody>
        </p:sp>
        <p:sp>
          <p:nvSpPr>
            <p:cNvPr id="18451" name="Text Box 52"/>
            <p:cNvSpPr txBox="1">
              <a:spLocks noChangeArrowheads="1"/>
            </p:cNvSpPr>
            <p:nvPr/>
          </p:nvSpPr>
          <p:spPr bwMode="auto">
            <a:xfrm>
              <a:off x="3112" y="2208"/>
              <a:ext cx="620" cy="231"/>
            </a:xfrm>
            <a:prstGeom prst="rect">
              <a:avLst/>
            </a:prstGeom>
            <a:noFill/>
            <a:ln w="9525">
              <a:noFill/>
              <a:miter lim="800000"/>
              <a:headEnd/>
              <a:tailEnd/>
            </a:ln>
          </p:spPr>
          <p:txBody>
            <a:bodyPr wrap="none">
              <a:spAutoFit/>
            </a:bodyPr>
            <a:lstStyle/>
            <a:p>
              <a:r>
                <a:rPr lang="en-GB" b="1">
                  <a:solidFill>
                    <a:schemeClr val="accent1"/>
                  </a:solidFill>
                </a:rPr>
                <a:t>NNART</a:t>
              </a:r>
            </a:p>
          </p:txBody>
        </p:sp>
        <p:sp>
          <p:nvSpPr>
            <p:cNvPr id="18452" name="Text Box 53"/>
            <p:cNvSpPr txBox="1">
              <a:spLocks noChangeArrowheads="1"/>
            </p:cNvSpPr>
            <p:nvPr/>
          </p:nvSpPr>
          <p:spPr bwMode="auto">
            <a:xfrm>
              <a:off x="3557" y="2976"/>
              <a:ext cx="716" cy="231"/>
            </a:xfrm>
            <a:prstGeom prst="rect">
              <a:avLst/>
            </a:prstGeom>
            <a:noFill/>
            <a:ln w="9525">
              <a:noFill/>
              <a:miter lim="800000"/>
              <a:headEnd/>
              <a:tailEnd/>
            </a:ln>
          </p:spPr>
          <p:txBody>
            <a:bodyPr wrap="none">
              <a:spAutoFit/>
            </a:bodyPr>
            <a:lstStyle/>
            <a:p>
              <a:r>
                <a:rPr lang="en-GB" b="1">
                  <a:solidFill>
                    <a:schemeClr val="accent1"/>
                  </a:solidFill>
                </a:rPr>
                <a:t>ENNART</a:t>
              </a:r>
            </a:p>
          </p:txBody>
        </p:sp>
        <p:sp>
          <p:nvSpPr>
            <p:cNvPr id="18453" name="Text Box 54"/>
            <p:cNvSpPr txBox="1">
              <a:spLocks noChangeArrowheads="1"/>
            </p:cNvSpPr>
            <p:nvPr/>
          </p:nvSpPr>
          <p:spPr bwMode="auto">
            <a:xfrm>
              <a:off x="4128" y="2496"/>
              <a:ext cx="804" cy="231"/>
            </a:xfrm>
            <a:prstGeom prst="rect">
              <a:avLst/>
            </a:prstGeom>
            <a:noFill/>
            <a:ln w="9525">
              <a:noFill/>
              <a:miter lim="800000"/>
              <a:headEnd/>
              <a:tailEnd/>
            </a:ln>
          </p:spPr>
          <p:txBody>
            <a:bodyPr wrap="none">
              <a:spAutoFit/>
            </a:bodyPr>
            <a:lstStyle/>
            <a:p>
              <a:r>
                <a:rPr lang="en-GB" b="1">
                  <a:solidFill>
                    <a:schemeClr val="accent1"/>
                  </a:solidFill>
                </a:rPr>
                <a:t>LENNART</a:t>
              </a:r>
            </a:p>
          </p:txBody>
        </p:sp>
      </p:grpSp>
      <p:sp>
        <p:nvSpPr>
          <p:cNvPr id="91192" name="Text Box 56"/>
          <p:cNvSpPr txBox="1">
            <a:spLocks noChangeArrowheads="1"/>
          </p:cNvSpPr>
          <p:nvPr/>
        </p:nvSpPr>
        <p:spPr bwMode="auto">
          <a:xfrm>
            <a:off x="8039298" y="6166107"/>
            <a:ext cx="565150" cy="366712"/>
          </a:xfrm>
          <a:prstGeom prst="rect">
            <a:avLst/>
          </a:prstGeom>
          <a:noFill/>
          <a:ln w="9525">
            <a:noFill/>
            <a:miter lim="800000"/>
            <a:headEnd/>
            <a:tailEnd/>
          </a:ln>
        </p:spPr>
        <p:txBody>
          <a:bodyPr wrap="none">
            <a:spAutoFit/>
          </a:bodyPr>
          <a:lstStyle/>
          <a:p>
            <a:r>
              <a:rPr lang="en-GB" b="1"/>
              <a:t>m/z</a:t>
            </a:r>
          </a:p>
        </p:txBody>
      </p:sp>
      <p:sp>
        <p:nvSpPr>
          <p:cNvPr id="91193" name="Text Box 57"/>
          <p:cNvSpPr txBox="1">
            <a:spLocks noChangeArrowheads="1"/>
          </p:cNvSpPr>
          <p:nvPr/>
        </p:nvSpPr>
        <p:spPr bwMode="auto">
          <a:xfrm>
            <a:off x="855762" y="2356355"/>
            <a:ext cx="1123950" cy="366713"/>
          </a:xfrm>
          <a:prstGeom prst="rect">
            <a:avLst/>
          </a:prstGeom>
          <a:noFill/>
          <a:ln w="9525">
            <a:noFill/>
            <a:miter lim="800000"/>
            <a:headEnd/>
            <a:tailEnd/>
          </a:ln>
        </p:spPr>
        <p:txBody>
          <a:bodyPr wrap="none">
            <a:spAutoFit/>
          </a:bodyPr>
          <a:lstStyle/>
          <a:p>
            <a:r>
              <a:rPr lang="en-GB" b="1"/>
              <a:t>intensity</a:t>
            </a:r>
          </a:p>
        </p:txBody>
      </p:sp>
      <p:sp>
        <p:nvSpPr>
          <p:cNvPr id="52" name="Title 51"/>
          <p:cNvSpPr>
            <a:spLocks noGrp="1"/>
          </p:cNvSpPr>
          <p:nvPr>
            <p:ph type="title"/>
          </p:nvPr>
        </p:nvSpPr>
        <p:spPr/>
        <p:txBody>
          <a:bodyPr>
            <a:normAutofit/>
          </a:bodyPr>
          <a:lstStyle/>
          <a:p>
            <a:r>
              <a:rPr lang="en-GB" dirty="0"/>
              <a:t>In an ideal world, the peptide sequence will produce directly interpretable ion ladders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ine 45"/>
          <p:cNvSpPr>
            <a:spLocks noChangeShapeType="1"/>
          </p:cNvSpPr>
          <p:nvPr/>
        </p:nvSpPr>
        <p:spPr bwMode="auto">
          <a:xfrm>
            <a:off x="6304566" y="4211138"/>
            <a:ext cx="0" cy="2057400"/>
          </a:xfrm>
          <a:prstGeom prst="line">
            <a:avLst/>
          </a:prstGeom>
          <a:noFill/>
          <a:ln w="57150">
            <a:solidFill>
              <a:srgbClr val="FF0000"/>
            </a:solidFill>
            <a:prstDash val="solid"/>
            <a:round/>
            <a:headEnd/>
            <a:tailEnd/>
          </a:ln>
        </p:spPr>
        <p:txBody>
          <a:bodyPr/>
          <a:lstStyle/>
          <a:p>
            <a:endParaRPr lang="nl-BE"/>
          </a:p>
        </p:txBody>
      </p:sp>
      <p:sp>
        <p:nvSpPr>
          <p:cNvPr id="49" name="Line 45"/>
          <p:cNvSpPr>
            <a:spLocks noChangeShapeType="1"/>
          </p:cNvSpPr>
          <p:nvPr/>
        </p:nvSpPr>
        <p:spPr bwMode="auto">
          <a:xfrm>
            <a:off x="7168662" y="5476450"/>
            <a:ext cx="0" cy="792088"/>
          </a:xfrm>
          <a:prstGeom prst="line">
            <a:avLst/>
          </a:prstGeom>
          <a:noFill/>
          <a:ln w="57150">
            <a:solidFill>
              <a:srgbClr val="FF0000"/>
            </a:solidFill>
            <a:prstDash val="solid"/>
            <a:round/>
            <a:headEnd/>
            <a:tailEnd/>
          </a:ln>
        </p:spPr>
        <p:txBody>
          <a:bodyPr/>
          <a:lstStyle/>
          <a:p>
            <a:endParaRPr lang="nl-BE"/>
          </a:p>
        </p:txBody>
      </p:sp>
      <p:sp>
        <p:nvSpPr>
          <p:cNvPr id="50" name="Line 45"/>
          <p:cNvSpPr>
            <a:spLocks noChangeShapeType="1"/>
          </p:cNvSpPr>
          <p:nvPr/>
        </p:nvSpPr>
        <p:spPr bwMode="auto">
          <a:xfrm>
            <a:off x="3640270" y="5939206"/>
            <a:ext cx="0" cy="329332"/>
          </a:xfrm>
          <a:prstGeom prst="line">
            <a:avLst/>
          </a:prstGeom>
          <a:noFill/>
          <a:ln w="57150">
            <a:solidFill>
              <a:srgbClr val="FF0000"/>
            </a:solidFill>
            <a:prstDash val="solid"/>
            <a:round/>
            <a:headEnd/>
            <a:tailEnd/>
          </a:ln>
        </p:spPr>
        <p:txBody>
          <a:bodyPr/>
          <a:lstStyle/>
          <a:p>
            <a:endParaRPr lang="nl-BE"/>
          </a:p>
        </p:txBody>
      </p:sp>
      <p:sp>
        <p:nvSpPr>
          <p:cNvPr id="51" name="Line 45"/>
          <p:cNvSpPr>
            <a:spLocks noChangeShapeType="1"/>
          </p:cNvSpPr>
          <p:nvPr/>
        </p:nvSpPr>
        <p:spPr bwMode="auto">
          <a:xfrm>
            <a:off x="2019308" y="5720095"/>
            <a:ext cx="0" cy="548443"/>
          </a:xfrm>
          <a:prstGeom prst="line">
            <a:avLst/>
          </a:prstGeom>
          <a:noFill/>
          <a:ln w="57150">
            <a:solidFill>
              <a:srgbClr val="FF0000"/>
            </a:solidFill>
            <a:prstDash val="solid"/>
            <a:round/>
            <a:headEnd/>
            <a:tailEnd/>
          </a:ln>
        </p:spPr>
        <p:txBody>
          <a:bodyPr/>
          <a:lstStyle/>
          <a:p>
            <a:endParaRPr lang="nl-BE"/>
          </a:p>
        </p:txBody>
      </p:sp>
      <p:sp>
        <p:nvSpPr>
          <p:cNvPr id="57" name="Line 45"/>
          <p:cNvSpPr>
            <a:spLocks noChangeShapeType="1"/>
          </p:cNvSpPr>
          <p:nvPr/>
        </p:nvSpPr>
        <p:spPr bwMode="auto">
          <a:xfrm>
            <a:off x="2632158" y="4991432"/>
            <a:ext cx="0" cy="1277106"/>
          </a:xfrm>
          <a:prstGeom prst="line">
            <a:avLst/>
          </a:prstGeom>
          <a:noFill/>
          <a:ln w="57150">
            <a:solidFill>
              <a:srgbClr val="FF0000"/>
            </a:solidFill>
            <a:prstDash val="solid"/>
            <a:round/>
            <a:headEnd/>
            <a:tailEnd/>
          </a:ln>
        </p:spPr>
        <p:txBody>
          <a:bodyPr/>
          <a:lstStyle/>
          <a:p>
            <a:endParaRPr lang="nl-BE"/>
          </a:p>
        </p:txBody>
      </p:sp>
      <p:sp>
        <p:nvSpPr>
          <p:cNvPr id="52" name="Title 51"/>
          <p:cNvSpPr>
            <a:spLocks noGrp="1"/>
          </p:cNvSpPr>
          <p:nvPr>
            <p:ph type="title"/>
          </p:nvPr>
        </p:nvSpPr>
        <p:spPr/>
        <p:txBody>
          <a:bodyPr>
            <a:normAutofit/>
          </a:bodyPr>
          <a:lstStyle/>
          <a:p>
            <a:r>
              <a:rPr lang="en-GB" dirty="0"/>
              <a:t>Real spectra usually look quite a bit worse,</a:t>
            </a:r>
            <a:br>
              <a:rPr lang="en-GB" dirty="0"/>
            </a:br>
            <a:r>
              <a:rPr lang="en-GB" dirty="0"/>
              <a:t>which introduces ambiguity in interpretation</a:t>
            </a:r>
            <a:endParaRPr lang="nl-BE" dirty="0"/>
          </a:p>
        </p:txBody>
      </p:sp>
      <p:sp>
        <p:nvSpPr>
          <p:cNvPr id="53" name="Line 6"/>
          <p:cNvSpPr>
            <a:spLocks noChangeShapeType="1"/>
          </p:cNvSpPr>
          <p:nvPr/>
        </p:nvSpPr>
        <p:spPr bwMode="auto">
          <a:xfrm>
            <a:off x="1549135" y="2367294"/>
            <a:ext cx="0" cy="3886200"/>
          </a:xfrm>
          <a:prstGeom prst="line">
            <a:avLst/>
          </a:prstGeom>
          <a:noFill/>
          <a:ln w="38100">
            <a:solidFill>
              <a:schemeClr val="tx1"/>
            </a:solidFill>
            <a:round/>
            <a:headEnd type="triangle" w="med" len="med"/>
            <a:tailEnd/>
          </a:ln>
        </p:spPr>
        <p:txBody>
          <a:bodyPr/>
          <a:lstStyle/>
          <a:p>
            <a:endParaRPr lang="nl-BE"/>
          </a:p>
        </p:txBody>
      </p:sp>
      <p:sp>
        <p:nvSpPr>
          <p:cNvPr id="54" name="Line 11"/>
          <p:cNvSpPr>
            <a:spLocks noChangeShapeType="1"/>
          </p:cNvSpPr>
          <p:nvPr/>
        </p:nvSpPr>
        <p:spPr bwMode="auto">
          <a:xfrm>
            <a:off x="3257285" y="5872494"/>
            <a:ext cx="0" cy="381000"/>
          </a:xfrm>
          <a:prstGeom prst="line">
            <a:avLst/>
          </a:prstGeom>
          <a:noFill/>
          <a:ln w="28575">
            <a:solidFill>
              <a:srgbClr val="0000FF"/>
            </a:solidFill>
            <a:round/>
            <a:headEnd/>
            <a:tailEnd/>
          </a:ln>
        </p:spPr>
        <p:txBody>
          <a:bodyPr/>
          <a:lstStyle/>
          <a:p>
            <a:endParaRPr lang="nl-BE"/>
          </a:p>
        </p:txBody>
      </p:sp>
      <p:sp>
        <p:nvSpPr>
          <p:cNvPr id="55" name="Line 12"/>
          <p:cNvSpPr>
            <a:spLocks noChangeShapeType="1"/>
          </p:cNvSpPr>
          <p:nvPr/>
        </p:nvSpPr>
        <p:spPr bwMode="auto">
          <a:xfrm>
            <a:off x="4095485" y="4577094"/>
            <a:ext cx="0" cy="1676400"/>
          </a:xfrm>
          <a:prstGeom prst="line">
            <a:avLst/>
          </a:prstGeom>
          <a:noFill/>
          <a:ln w="28575">
            <a:solidFill>
              <a:srgbClr val="00B050"/>
            </a:solidFill>
            <a:round/>
            <a:headEnd/>
            <a:tailEnd/>
          </a:ln>
        </p:spPr>
        <p:txBody>
          <a:bodyPr/>
          <a:lstStyle/>
          <a:p>
            <a:endParaRPr lang="nl-BE"/>
          </a:p>
        </p:txBody>
      </p:sp>
      <p:sp>
        <p:nvSpPr>
          <p:cNvPr id="56" name="Line 14"/>
          <p:cNvSpPr>
            <a:spLocks noChangeShapeType="1"/>
          </p:cNvSpPr>
          <p:nvPr/>
        </p:nvSpPr>
        <p:spPr bwMode="auto">
          <a:xfrm>
            <a:off x="5619485" y="4958094"/>
            <a:ext cx="0" cy="1295400"/>
          </a:xfrm>
          <a:prstGeom prst="line">
            <a:avLst/>
          </a:prstGeom>
          <a:noFill/>
          <a:ln w="28575">
            <a:solidFill>
              <a:schemeClr val="accent5"/>
            </a:solidFill>
            <a:round/>
            <a:headEnd/>
            <a:tailEnd/>
          </a:ln>
        </p:spPr>
        <p:txBody>
          <a:bodyPr/>
          <a:lstStyle/>
          <a:p>
            <a:endParaRPr lang="nl-BE"/>
          </a:p>
        </p:txBody>
      </p:sp>
      <p:sp>
        <p:nvSpPr>
          <p:cNvPr id="58" name="Line 16"/>
          <p:cNvSpPr>
            <a:spLocks noChangeShapeType="1"/>
          </p:cNvSpPr>
          <p:nvPr/>
        </p:nvSpPr>
        <p:spPr bwMode="auto">
          <a:xfrm>
            <a:off x="7829285" y="4958094"/>
            <a:ext cx="0" cy="1295400"/>
          </a:xfrm>
          <a:prstGeom prst="line">
            <a:avLst/>
          </a:prstGeom>
          <a:noFill/>
          <a:ln w="28575">
            <a:solidFill>
              <a:srgbClr val="996633"/>
            </a:solidFill>
            <a:round/>
            <a:headEnd/>
            <a:tailEnd/>
          </a:ln>
        </p:spPr>
        <p:txBody>
          <a:bodyPr/>
          <a:lstStyle/>
          <a:p>
            <a:endParaRPr lang="nl-BE"/>
          </a:p>
        </p:txBody>
      </p:sp>
      <p:sp>
        <p:nvSpPr>
          <p:cNvPr id="59" name="Text Box 18"/>
          <p:cNvSpPr txBox="1">
            <a:spLocks noChangeArrowheads="1"/>
          </p:cNvSpPr>
          <p:nvPr/>
        </p:nvSpPr>
        <p:spPr bwMode="auto">
          <a:xfrm>
            <a:off x="3036623" y="5539119"/>
            <a:ext cx="394660" cy="369332"/>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p>
        </p:txBody>
      </p:sp>
      <p:sp>
        <p:nvSpPr>
          <p:cNvPr id="60" name="Text Box 19"/>
          <p:cNvSpPr txBox="1">
            <a:spLocks noChangeArrowheads="1"/>
          </p:cNvSpPr>
          <p:nvPr/>
        </p:nvSpPr>
        <p:spPr bwMode="auto">
          <a:xfrm>
            <a:off x="3770048" y="4196094"/>
            <a:ext cx="546945" cy="369332"/>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p>
        </p:txBody>
      </p:sp>
      <p:sp>
        <p:nvSpPr>
          <p:cNvPr id="61" name="Text Box 21"/>
          <p:cNvSpPr txBox="1">
            <a:spLocks noChangeArrowheads="1"/>
          </p:cNvSpPr>
          <p:nvPr/>
        </p:nvSpPr>
        <p:spPr bwMode="auto">
          <a:xfrm>
            <a:off x="5132123" y="4624719"/>
            <a:ext cx="838691" cy="369332"/>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r>
              <a:rPr lang="en-GB" b="1" dirty="0">
                <a:solidFill>
                  <a:srgbClr val="00B0F0"/>
                </a:solidFill>
              </a:rPr>
              <a:t>N</a:t>
            </a:r>
            <a:r>
              <a:rPr lang="en-GB" b="1" dirty="0">
                <a:solidFill>
                  <a:schemeClr val="accent5"/>
                </a:solidFill>
              </a:rPr>
              <a:t>A</a:t>
            </a:r>
          </a:p>
        </p:txBody>
      </p:sp>
      <p:sp>
        <p:nvSpPr>
          <p:cNvPr id="63" name="Text Box 23"/>
          <p:cNvSpPr txBox="1">
            <a:spLocks noChangeArrowheads="1"/>
          </p:cNvSpPr>
          <p:nvPr/>
        </p:nvSpPr>
        <p:spPr bwMode="auto">
          <a:xfrm>
            <a:off x="7206985" y="4577094"/>
            <a:ext cx="1080104" cy="369332"/>
          </a:xfrm>
          <a:prstGeom prst="rect">
            <a:avLst/>
          </a:prstGeom>
          <a:noFill/>
          <a:ln w="9525">
            <a:noFill/>
            <a:miter lim="800000"/>
            <a:headEnd/>
            <a:tailEnd/>
          </a:ln>
        </p:spPr>
        <p:txBody>
          <a:bodyPr wrap="none">
            <a:spAutoFit/>
          </a:bodyPr>
          <a:lstStyle/>
          <a:p>
            <a:r>
              <a:rPr lang="en-GB" b="1" dirty="0">
                <a:solidFill>
                  <a:schemeClr val="accent3"/>
                </a:solidFill>
              </a:rPr>
              <a:t>L</a:t>
            </a:r>
            <a:r>
              <a:rPr lang="en-GB" b="1" dirty="0">
                <a:solidFill>
                  <a:srgbClr val="0000FF"/>
                </a:solidFill>
              </a:rPr>
              <a:t>E</a:t>
            </a:r>
            <a:r>
              <a:rPr lang="en-GB" b="1" dirty="0">
                <a:solidFill>
                  <a:srgbClr val="00B050"/>
                </a:solidFill>
              </a:rPr>
              <a:t>N</a:t>
            </a:r>
            <a:r>
              <a:rPr lang="en-GB" b="1" dirty="0">
                <a:solidFill>
                  <a:srgbClr val="00B0F0"/>
                </a:solidFill>
              </a:rPr>
              <a:t>N</a:t>
            </a:r>
            <a:r>
              <a:rPr lang="en-GB" b="1" dirty="0">
                <a:solidFill>
                  <a:schemeClr val="accent5"/>
                </a:solidFill>
              </a:rPr>
              <a:t>A</a:t>
            </a:r>
            <a:r>
              <a:rPr lang="en-GB" b="1" dirty="0">
                <a:solidFill>
                  <a:srgbClr val="FF00FF"/>
                </a:solidFill>
              </a:rPr>
              <a:t>R</a:t>
            </a:r>
            <a:r>
              <a:rPr lang="en-GB" b="1" dirty="0">
                <a:solidFill>
                  <a:srgbClr val="996633"/>
                </a:solidFill>
              </a:rPr>
              <a:t>T</a:t>
            </a:r>
          </a:p>
        </p:txBody>
      </p:sp>
      <p:sp>
        <p:nvSpPr>
          <p:cNvPr id="70" name="Line 38"/>
          <p:cNvSpPr>
            <a:spLocks noChangeShapeType="1"/>
          </p:cNvSpPr>
          <p:nvPr/>
        </p:nvSpPr>
        <p:spPr bwMode="auto">
          <a:xfrm>
            <a:off x="1563422" y="2877179"/>
            <a:ext cx="1644799" cy="0"/>
          </a:xfrm>
          <a:prstGeom prst="line">
            <a:avLst/>
          </a:prstGeom>
          <a:noFill/>
          <a:ln w="9525">
            <a:solidFill>
              <a:schemeClr val="tx1"/>
            </a:solidFill>
            <a:round/>
            <a:headEnd type="triangle" w="med" len="med"/>
            <a:tailEnd type="triangle" w="med" len="med"/>
          </a:ln>
        </p:spPr>
        <p:txBody>
          <a:bodyPr/>
          <a:lstStyle/>
          <a:p>
            <a:endParaRPr lang="nl-BE" b="1"/>
          </a:p>
        </p:txBody>
      </p:sp>
      <p:sp>
        <p:nvSpPr>
          <p:cNvPr id="73" name="Text Box 57"/>
          <p:cNvSpPr txBox="1">
            <a:spLocks noChangeArrowheads="1"/>
          </p:cNvSpPr>
          <p:nvPr/>
        </p:nvSpPr>
        <p:spPr bwMode="auto">
          <a:xfrm>
            <a:off x="835634" y="2000581"/>
            <a:ext cx="1123950" cy="366713"/>
          </a:xfrm>
          <a:prstGeom prst="rect">
            <a:avLst/>
          </a:prstGeom>
          <a:noFill/>
          <a:ln w="9525">
            <a:noFill/>
            <a:miter lim="800000"/>
            <a:headEnd/>
            <a:tailEnd/>
          </a:ln>
        </p:spPr>
        <p:txBody>
          <a:bodyPr wrap="none">
            <a:spAutoFit/>
          </a:bodyPr>
          <a:lstStyle/>
          <a:p>
            <a:r>
              <a:rPr lang="en-GB" b="1"/>
              <a:t>intensity</a:t>
            </a:r>
          </a:p>
        </p:txBody>
      </p:sp>
      <p:sp>
        <p:nvSpPr>
          <p:cNvPr id="74" name="Line 10"/>
          <p:cNvSpPr>
            <a:spLocks noChangeShapeType="1"/>
          </p:cNvSpPr>
          <p:nvPr/>
        </p:nvSpPr>
        <p:spPr bwMode="auto">
          <a:xfrm>
            <a:off x="3257285" y="2500371"/>
            <a:ext cx="0" cy="3133600"/>
          </a:xfrm>
          <a:prstGeom prst="line">
            <a:avLst/>
          </a:prstGeom>
          <a:noFill/>
          <a:ln w="28575">
            <a:solidFill>
              <a:schemeClr val="bg1">
                <a:lumMod val="65000"/>
              </a:schemeClr>
            </a:solidFill>
            <a:prstDash val="sysDot"/>
            <a:round/>
            <a:headEnd/>
            <a:tailEnd/>
          </a:ln>
        </p:spPr>
        <p:txBody>
          <a:bodyPr/>
          <a:lstStyle/>
          <a:p>
            <a:endParaRPr lang="nl-BE"/>
          </a:p>
        </p:txBody>
      </p:sp>
      <p:sp>
        <p:nvSpPr>
          <p:cNvPr id="78" name="Line 10"/>
          <p:cNvSpPr>
            <a:spLocks noChangeShapeType="1"/>
          </p:cNvSpPr>
          <p:nvPr/>
        </p:nvSpPr>
        <p:spPr bwMode="auto">
          <a:xfrm>
            <a:off x="7826259" y="2500371"/>
            <a:ext cx="0" cy="2125488"/>
          </a:xfrm>
          <a:prstGeom prst="line">
            <a:avLst/>
          </a:prstGeom>
          <a:noFill/>
          <a:ln w="28575">
            <a:solidFill>
              <a:schemeClr val="bg1">
                <a:lumMod val="65000"/>
              </a:schemeClr>
            </a:solidFill>
            <a:prstDash val="sysDot"/>
            <a:round/>
            <a:headEnd/>
            <a:tailEnd/>
          </a:ln>
        </p:spPr>
        <p:txBody>
          <a:bodyPr/>
          <a:lstStyle/>
          <a:p>
            <a:endParaRPr lang="nl-BE"/>
          </a:p>
        </p:txBody>
      </p:sp>
      <p:sp>
        <p:nvSpPr>
          <p:cNvPr id="79" name="Line 8"/>
          <p:cNvSpPr>
            <a:spLocks noChangeShapeType="1"/>
          </p:cNvSpPr>
          <p:nvPr/>
        </p:nvSpPr>
        <p:spPr bwMode="auto">
          <a:xfrm>
            <a:off x="1534849" y="6253494"/>
            <a:ext cx="6616022" cy="0"/>
          </a:xfrm>
          <a:prstGeom prst="line">
            <a:avLst/>
          </a:prstGeom>
          <a:noFill/>
          <a:ln w="38100">
            <a:solidFill>
              <a:schemeClr val="tx1"/>
            </a:solidFill>
            <a:round/>
            <a:headEnd/>
            <a:tailEnd type="triangle" w="med" len="med"/>
          </a:ln>
        </p:spPr>
        <p:txBody>
          <a:bodyPr/>
          <a:lstStyle/>
          <a:p>
            <a:endParaRPr lang="nl-BE"/>
          </a:p>
        </p:txBody>
      </p:sp>
      <p:sp>
        <p:nvSpPr>
          <p:cNvPr id="80" name="Text Box 39"/>
          <p:cNvSpPr txBox="1">
            <a:spLocks noChangeArrowheads="1"/>
          </p:cNvSpPr>
          <p:nvPr/>
        </p:nvSpPr>
        <p:spPr bwMode="auto">
          <a:xfrm>
            <a:off x="2002151" y="2932419"/>
            <a:ext cx="756938" cy="1477328"/>
          </a:xfrm>
          <a:prstGeom prst="rect">
            <a:avLst/>
          </a:prstGeom>
          <a:noFill/>
          <a:ln w="9525">
            <a:noFill/>
            <a:miter lim="800000"/>
            <a:headEnd/>
            <a:tailEnd/>
          </a:ln>
        </p:spPr>
        <p:txBody>
          <a:bodyPr wrap="none">
            <a:spAutoFit/>
          </a:bodyPr>
          <a:lstStyle/>
          <a:p>
            <a:r>
              <a:rPr lang="en-GB" b="1" dirty="0"/>
              <a:t>[EL]</a:t>
            </a:r>
          </a:p>
          <a:p>
            <a:r>
              <a:rPr lang="nl-BE" b="1" dirty="0">
                <a:solidFill>
                  <a:srgbClr val="0070C0"/>
                </a:solidFill>
              </a:rPr>
              <a:t>[EI]</a:t>
            </a:r>
          </a:p>
          <a:p>
            <a:r>
              <a:rPr lang="nl-BE" b="1" dirty="0">
                <a:solidFill>
                  <a:srgbClr val="0070C0"/>
                </a:solidFill>
              </a:rPr>
              <a:t>[E[IL]]</a:t>
            </a:r>
          </a:p>
          <a:p>
            <a:r>
              <a:rPr lang="nl-BE" b="1" dirty="0">
                <a:solidFill>
                  <a:srgbClr val="00B050"/>
                </a:solidFill>
              </a:rPr>
              <a:t>[QN]</a:t>
            </a:r>
          </a:p>
          <a:p>
            <a:r>
              <a:rPr lang="nl-BE" b="1" dirty="0">
                <a:solidFill>
                  <a:srgbClr val="00B050"/>
                </a:solidFill>
              </a:rPr>
              <a:t>[KN]</a:t>
            </a:r>
            <a:endParaRPr lang="en-GB" b="1" dirty="0">
              <a:solidFill>
                <a:srgbClr val="00B050"/>
              </a:solidFill>
            </a:endParaRPr>
          </a:p>
        </p:txBody>
      </p:sp>
      <p:grpSp>
        <p:nvGrpSpPr>
          <p:cNvPr id="88" name="Group 55"/>
          <p:cNvGrpSpPr>
            <a:grpSpLocks/>
          </p:cNvGrpSpPr>
          <p:nvPr/>
        </p:nvGrpSpPr>
        <p:grpSpPr bwMode="auto">
          <a:xfrm>
            <a:off x="1987285" y="3967495"/>
            <a:ext cx="6477000" cy="2286000"/>
            <a:chOff x="852" y="2304"/>
            <a:chExt cx="4080" cy="1440"/>
          </a:xfrm>
        </p:grpSpPr>
        <p:sp>
          <p:nvSpPr>
            <p:cNvPr id="89" name="Line 41"/>
            <p:cNvSpPr>
              <a:spLocks noChangeShapeType="1"/>
            </p:cNvSpPr>
            <p:nvPr/>
          </p:nvSpPr>
          <p:spPr bwMode="auto">
            <a:xfrm>
              <a:off x="960" y="3312"/>
              <a:ext cx="0" cy="432"/>
            </a:xfrm>
            <a:prstGeom prst="line">
              <a:avLst/>
            </a:prstGeom>
            <a:noFill/>
            <a:ln w="28575">
              <a:solidFill>
                <a:schemeClr val="accent1"/>
              </a:solidFill>
              <a:prstDash val="dash"/>
              <a:round/>
              <a:headEnd/>
              <a:tailEnd/>
            </a:ln>
          </p:spPr>
          <p:txBody>
            <a:bodyPr/>
            <a:lstStyle/>
            <a:p>
              <a:endParaRPr lang="nl-BE"/>
            </a:p>
          </p:txBody>
        </p:sp>
        <p:sp>
          <p:nvSpPr>
            <p:cNvPr id="91" name="Line 43"/>
            <p:cNvSpPr>
              <a:spLocks noChangeShapeType="1"/>
            </p:cNvSpPr>
            <p:nvPr/>
          </p:nvSpPr>
          <p:spPr bwMode="auto">
            <a:xfrm>
              <a:off x="2352" y="3120"/>
              <a:ext cx="0" cy="624"/>
            </a:xfrm>
            <a:prstGeom prst="line">
              <a:avLst/>
            </a:prstGeom>
            <a:noFill/>
            <a:ln w="28575">
              <a:solidFill>
                <a:schemeClr val="accent1"/>
              </a:solidFill>
              <a:prstDash val="dash"/>
              <a:round/>
              <a:headEnd/>
              <a:tailEnd/>
            </a:ln>
          </p:spPr>
          <p:txBody>
            <a:bodyPr/>
            <a:lstStyle/>
            <a:p>
              <a:endParaRPr lang="nl-BE"/>
            </a:p>
          </p:txBody>
        </p:sp>
        <p:sp>
          <p:nvSpPr>
            <p:cNvPr id="92" name="Line 44"/>
            <p:cNvSpPr>
              <a:spLocks noChangeShapeType="1"/>
            </p:cNvSpPr>
            <p:nvPr/>
          </p:nvSpPr>
          <p:spPr bwMode="auto">
            <a:xfrm>
              <a:off x="2928" y="2544"/>
              <a:ext cx="0" cy="1200"/>
            </a:xfrm>
            <a:prstGeom prst="line">
              <a:avLst/>
            </a:prstGeom>
            <a:noFill/>
            <a:ln w="28575">
              <a:solidFill>
                <a:schemeClr val="accent1"/>
              </a:solidFill>
              <a:prstDash val="dash"/>
              <a:round/>
              <a:headEnd/>
              <a:tailEnd/>
            </a:ln>
          </p:spPr>
          <p:txBody>
            <a:bodyPr/>
            <a:lstStyle/>
            <a:p>
              <a:endParaRPr lang="nl-BE"/>
            </a:p>
          </p:txBody>
        </p:sp>
        <p:sp>
          <p:nvSpPr>
            <p:cNvPr id="95" name="Line 47"/>
            <p:cNvSpPr>
              <a:spLocks noChangeShapeType="1"/>
            </p:cNvSpPr>
            <p:nvPr/>
          </p:nvSpPr>
          <p:spPr bwMode="auto">
            <a:xfrm>
              <a:off x="4533" y="3408"/>
              <a:ext cx="0" cy="336"/>
            </a:xfrm>
            <a:prstGeom prst="line">
              <a:avLst/>
            </a:prstGeom>
            <a:noFill/>
            <a:ln w="28575">
              <a:solidFill>
                <a:schemeClr val="accent1"/>
              </a:solidFill>
              <a:prstDash val="dash"/>
              <a:round/>
              <a:headEnd/>
              <a:tailEnd/>
            </a:ln>
          </p:spPr>
          <p:txBody>
            <a:bodyPr/>
            <a:lstStyle/>
            <a:p>
              <a:endParaRPr lang="nl-BE"/>
            </a:p>
          </p:txBody>
        </p:sp>
        <p:sp>
          <p:nvSpPr>
            <p:cNvPr id="96" name="Text Box 48"/>
            <p:cNvSpPr txBox="1">
              <a:spLocks noChangeArrowheads="1"/>
            </p:cNvSpPr>
            <p:nvPr/>
          </p:nvSpPr>
          <p:spPr bwMode="auto">
            <a:xfrm>
              <a:off x="852" y="3083"/>
              <a:ext cx="204" cy="231"/>
            </a:xfrm>
            <a:prstGeom prst="rect">
              <a:avLst/>
            </a:prstGeom>
            <a:noFill/>
            <a:ln w="9525">
              <a:noFill/>
              <a:miter lim="800000"/>
              <a:headEnd/>
              <a:tailEnd/>
            </a:ln>
          </p:spPr>
          <p:txBody>
            <a:bodyPr wrap="none">
              <a:spAutoFit/>
            </a:bodyPr>
            <a:lstStyle/>
            <a:p>
              <a:r>
                <a:rPr lang="en-GB" b="1">
                  <a:solidFill>
                    <a:schemeClr val="accent1"/>
                  </a:solidFill>
                </a:rPr>
                <a:t>T</a:t>
              </a:r>
            </a:p>
          </p:txBody>
        </p:sp>
        <p:sp>
          <p:nvSpPr>
            <p:cNvPr id="98" name="Text Box 50"/>
            <p:cNvSpPr txBox="1">
              <a:spLocks noChangeArrowheads="1"/>
            </p:cNvSpPr>
            <p:nvPr/>
          </p:nvSpPr>
          <p:spPr bwMode="auto">
            <a:xfrm>
              <a:off x="2156" y="2910"/>
              <a:ext cx="412" cy="231"/>
            </a:xfrm>
            <a:prstGeom prst="rect">
              <a:avLst/>
            </a:prstGeom>
            <a:noFill/>
            <a:ln w="9525">
              <a:noFill/>
              <a:miter lim="800000"/>
              <a:headEnd/>
              <a:tailEnd/>
            </a:ln>
          </p:spPr>
          <p:txBody>
            <a:bodyPr wrap="none">
              <a:spAutoFit/>
            </a:bodyPr>
            <a:lstStyle/>
            <a:p>
              <a:r>
                <a:rPr lang="en-GB" b="1">
                  <a:solidFill>
                    <a:schemeClr val="accent1"/>
                  </a:solidFill>
                </a:rPr>
                <a:t>ART</a:t>
              </a:r>
            </a:p>
          </p:txBody>
        </p:sp>
        <p:sp>
          <p:nvSpPr>
            <p:cNvPr id="99" name="Text Box 51"/>
            <p:cNvSpPr txBox="1">
              <a:spLocks noChangeArrowheads="1"/>
            </p:cNvSpPr>
            <p:nvPr/>
          </p:nvSpPr>
          <p:spPr bwMode="auto">
            <a:xfrm>
              <a:off x="2680" y="2304"/>
              <a:ext cx="516" cy="231"/>
            </a:xfrm>
            <a:prstGeom prst="rect">
              <a:avLst/>
            </a:prstGeom>
            <a:noFill/>
            <a:ln w="9525">
              <a:noFill/>
              <a:miter lim="800000"/>
              <a:headEnd/>
              <a:tailEnd/>
            </a:ln>
          </p:spPr>
          <p:txBody>
            <a:bodyPr wrap="none">
              <a:spAutoFit/>
            </a:bodyPr>
            <a:lstStyle/>
            <a:p>
              <a:r>
                <a:rPr lang="en-GB" b="1" dirty="0">
                  <a:solidFill>
                    <a:schemeClr val="accent1"/>
                  </a:solidFill>
                </a:rPr>
                <a:t>NART</a:t>
              </a:r>
            </a:p>
          </p:txBody>
        </p:sp>
        <p:sp>
          <p:nvSpPr>
            <p:cNvPr id="102" name="Text Box 54"/>
            <p:cNvSpPr txBox="1">
              <a:spLocks noChangeArrowheads="1"/>
            </p:cNvSpPr>
            <p:nvPr/>
          </p:nvSpPr>
          <p:spPr bwMode="auto">
            <a:xfrm>
              <a:off x="4128" y="2496"/>
              <a:ext cx="804" cy="231"/>
            </a:xfrm>
            <a:prstGeom prst="rect">
              <a:avLst/>
            </a:prstGeom>
            <a:noFill/>
            <a:ln w="9525">
              <a:noFill/>
              <a:miter lim="800000"/>
              <a:headEnd/>
              <a:tailEnd/>
            </a:ln>
          </p:spPr>
          <p:txBody>
            <a:bodyPr wrap="none">
              <a:spAutoFit/>
            </a:bodyPr>
            <a:lstStyle/>
            <a:p>
              <a:r>
                <a:rPr lang="en-GB" b="1" dirty="0">
                  <a:solidFill>
                    <a:schemeClr val="accent1"/>
                  </a:solidFill>
                </a:rPr>
                <a:t>LENNART</a:t>
              </a:r>
            </a:p>
          </p:txBody>
        </p:sp>
      </p:grpSp>
      <p:sp>
        <p:nvSpPr>
          <p:cNvPr id="103" name="Text Box 39"/>
          <p:cNvSpPr txBox="1">
            <a:spLocks noChangeArrowheads="1"/>
          </p:cNvSpPr>
          <p:nvPr/>
        </p:nvSpPr>
        <p:spPr bwMode="auto">
          <a:xfrm>
            <a:off x="1997941" y="2572379"/>
            <a:ext cx="513281" cy="400110"/>
          </a:xfrm>
          <a:prstGeom prst="rect">
            <a:avLst/>
          </a:prstGeom>
          <a:noFill/>
          <a:ln w="9525">
            <a:noFill/>
            <a:miter lim="800000"/>
            <a:headEnd/>
            <a:tailEnd/>
          </a:ln>
        </p:spPr>
        <p:txBody>
          <a:bodyPr wrap="none">
            <a:spAutoFit/>
          </a:bodyPr>
          <a:lstStyle/>
          <a:p>
            <a:r>
              <a:rPr lang="en-GB" b="1" dirty="0"/>
              <a:t>LE</a:t>
            </a:r>
          </a:p>
        </p:txBody>
      </p:sp>
      <p:sp>
        <p:nvSpPr>
          <p:cNvPr id="104" name="Rectangle 103"/>
          <p:cNvSpPr/>
          <p:nvPr/>
        </p:nvSpPr>
        <p:spPr>
          <a:xfrm>
            <a:off x="2316416" y="2572379"/>
            <a:ext cx="583813" cy="400110"/>
          </a:xfrm>
          <a:prstGeom prst="rect">
            <a:avLst/>
          </a:prstGeom>
        </p:spPr>
        <p:txBody>
          <a:bodyPr wrap="none">
            <a:spAutoFit/>
          </a:bodyPr>
          <a:lstStyle/>
          <a:p>
            <a:r>
              <a:rPr lang="en-GB" b="1" dirty="0"/>
              <a:t>/EL</a:t>
            </a:r>
            <a:endParaRPr lang="en-GB" dirty="0"/>
          </a:p>
        </p:txBody>
      </p:sp>
      <p:sp>
        <p:nvSpPr>
          <p:cNvPr id="38" name="Line 26"/>
          <p:cNvSpPr>
            <a:spLocks noChangeShapeType="1"/>
          </p:cNvSpPr>
          <p:nvPr/>
        </p:nvSpPr>
        <p:spPr bwMode="auto">
          <a:xfrm>
            <a:off x="3285860" y="2877179"/>
            <a:ext cx="762000" cy="0"/>
          </a:xfrm>
          <a:prstGeom prst="line">
            <a:avLst/>
          </a:prstGeom>
          <a:noFill/>
          <a:ln w="9525">
            <a:solidFill>
              <a:schemeClr val="tx1"/>
            </a:solidFill>
            <a:round/>
            <a:headEnd type="triangle" w="med" len="med"/>
            <a:tailEnd type="triangle" w="med" len="med"/>
          </a:ln>
        </p:spPr>
        <p:txBody>
          <a:bodyPr/>
          <a:lstStyle/>
          <a:p>
            <a:endParaRPr lang="nl-BE" b="1"/>
          </a:p>
        </p:txBody>
      </p:sp>
      <p:sp>
        <p:nvSpPr>
          <p:cNvPr id="39" name="Text Box 27"/>
          <p:cNvSpPr txBox="1">
            <a:spLocks noChangeArrowheads="1"/>
          </p:cNvSpPr>
          <p:nvPr/>
        </p:nvSpPr>
        <p:spPr bwMode="auto">
          <a:xfrm>
            <a:off x="3499016" y="2572379"/>
            <a:ext cx="370614" cy="400110"/>
          </a:xfrm>
          <a:prstGeom prst="rect">
            <a:avLst/>
          </a:prstGeom>
          <a:noFill/>
          <a:ln w="9525">
            <a:noFill/>
            <a:miter lim="800000"/>
            <a:headEnd/>
            <a:tailEnd/>
          </a:ln>
        </p:spPr>
        <p:txBody>
          <a:bodyPr wrap="none">
            <a:spAutoFit/>
          </a:bodyPr>
          <a:lstStyle/>
          <a:p>
            <a:r>
              <a:rPr lang="en-GB" b="1"/>
              <a:t>N</a:t>
            </a:r>
          </a:p>
        </p:txBody>
      </p:sp>
      <p:sp>
        <p:nvSpPr>
          <p:cNvPr id="40" name="Line 10"/>
          <p:cNvSpPr>
            <a:spLocks noChangeShapeType="1"/>
          </p:cNvSpPr>
          <p:nvPr/>
        </p:nvSpPr>
        <p:spPr bwMode="auto">
          <a:xfrm>
            <a:off x="4091368" y="2500371"/>
            <a:ext cx="0" cy="1728191"/>
          </a:xfrm>
          <a:prstGeom prst="line">
            <a:avLst/>
          </a:prstGeom>
          <a:noFill/>
          <a:ln w="28575">
            <a:solidFill>
              <a:schemeClr val="bg1">
                <a:lumMod val="65000"/>
              </a:schemeClr>
            </a:solidFill>
            <a:prstDash val="sysDot"/>
            <a:round/>
            <a:headEnd/>
            <a:tailEnd/>
          </a:ln>
        </p:spPr>
        <p:txBody>
          <a:bodyPr/>
          <a:lstStyle/>
          <a:p>
            <a:endParaRPr lang="nl-BE"/>
          </a:p>
        </p:txBody>
      </p:sp>
      <p:sp>
        <p:nvSpPr>
          <p:cNvPr id="41" name="Line 28"/>
          <p:cNvSpPr>
            <a:spLocks noChangeShapeType="1"/>
          </p:cNvSpPr>
          <p:nvPr/>
        </p:nvSpPr>
        <p:spPr bwMode="auto">
          <a:xfrm>
            <a:off x="4152634" y="2877179"/>
            <a:ext cx="1431851" cy="0"/>
          </a:xfrm>
          <a:prstGeom prst="line">
            <a:avLst/>
          </a:prstGeom>
          <a:noFill/>
          <a:ln w="9525">
            <a:solidFill>
              <a:schemeClr val="tx1"/>
            </a:solidFill>
            <a:round/>
            <a:headEnd type="triangle" w="med" len="med"/>
            <a:tailEnd type="triangle" w="med" len="med"/>
          </a:ln>
        </p:spPr>
        <p:txBody>
          <a:bodyPr/>
          <a:lstStyle/>
          <a:p>
            <a:endParaRPr lang="nl-BE" b="1"/>
          </a:p>
        </p:txBody>
      </p:sp>
      <p:sp>
        <p:nvSpPr>
          <p:cNvPr id="42" name="Text Box 29"/>
          <p:cNvSpPr txBox="1">
            <a:spLocks noChangeArrowheads="1"/>
          </p:cNvSpPr>
          <p:nvPr/>
        </p:nvSpPr>
        <p:spPr bwMode="auto">
          <a:xfrm>
            <a:off x="4319393" y="2572379"/>
            <a:ext cx="1121077" cy="400110"/>
          </a:xfrm>
          <a:prstGeom prst="rect">
            <a:avLst/>
          </a:prstGeom>
          <a:noFill/>
          <a:ln w="9525">
            <a:noFill/>
            <a:miter lim="800000"/>
            <a:headEnd/>
            <a:tailEnd/>
          </a:ln>
        </p:spPr>
        <p:txBody>
          <a:bodyPr wrap="none">
            <a:spAutoFit/>
          </a:bodyPr>
          <a:lstStyle/>
          <a:p>
            <a:r>
              <a:rPr lang="en-GB" b="1" dirty="0"/>
              <a:t>NA / AN</a:t>
            </a:r>
          </a:p>
        </p:txBody>
      </p:sp>
      <p:sp>
        <p:nvSpPr>
          <p:cNvPr id="43" name="Line 10"/>
          <p:cNvSpPr>
            <a:spLocks noChangeShapeType="1"/>
          </p:cNvSpPr>
          <p:nvPr/>
        </p:nvSpPr>
        <p:spPr bwMode="auto">
          <a:xfrm>
            <a:off x="5622586" y="2500371"/>
            <a:ext cx="0" cy="2160240"/>
          </a:xfrm>
          <a:prstGeom prst="line">
            <a:avLst/>
          </a:prstGeom>
          <a:noFill/>
          <a:ln w="28575">
            <a:solidFill>
              <a:schemeClr val="bg1">
                <a:lumMod val="65000"/>
              </a:schemeClr>
            </a:solidFill>
            <a:prstDash val="sysDot"/>
            <a:round/>
            <a:headEnd/>
            <a:tailEnd/>
          </a:ln>
        </p:spPr>
        <p:txBody>
          <a:bodyPr/>
          <a:lstStyle/>
          <a:p>
            <a:endParaRPr lang="nl-BE"/>
          </a:p>
        </p:txBody>
      </p:sp>
      <p:sp>
        <p:nvSpPr>
          <p:cNvPr id="44" name="Text Box 29"/>
          <p:cNvSpPr txBox="1">
            <a:spLocks noChangeArrowheads="1"/>
          </p:cNvSpPr>
          <p:nvPr/>
        </p:nvSpPr>
        <p:spPr bwMode="auto">
          <a:xfrm>
            <a:off x="4501390" y="2932419"/>
            <a:ext cx="752129" cy="1015663"/>
          </a:xfrm>
          <a:prstGeom prst="rect">
            <a:avLst/>
          </a:prstGeom>
          <a:noFill/>
          <a:ln w="9525">
            <a:noFill/>
            <a:miter lim="800000"/>
            <a:headEnd/>
            <a:tailEnd/>
          </a:ln>
        </p:spPr>
        <p:txBody>
          <a:bodyPr wrap="none">
            <a:spAutoFit/>
          </a:bodyPr>
          <a:lstStyle/>
          <a:p>
            <a:r>
              <a:rPr lang="en-GB" b="1" dirty="0"/>
              <a:t>[AN]</a:t>
            </a:r>
          </a:p>
          <a:p>
            <a:r>
              <a:rPr lang="nl-BE" b="1" dirty="0">
                <a:solidFill>
                  <a:srgbClr val="00B050"/>
                </a:solidFill>
              </a:rPr>
              <a:t>[QG]</a:t>
            </a:r>
          </a:p>
          <a:p>
            <a:r>
              <a:rPr lang="nl-BE" b="1" dirty="0">
                <a:solidFill>
                  <a:srgbClr val="00B050"/>
                </a:solidFill>
              </a:rPr>
              <a:t>[KG]</a:t>
            </a:r>
            <a:endParaRPr lang="en-GB" b="1" dirty="0">
              <a:solidFill>
                <a:srgbClr val="00B050"/>
              </a:solidFill>
            </a:endParaRPr>
          </a:p>
        </p:txBody>
      </p:sp>
      <p:sp>
        <p:nvSpPr>
          <p:cNvPr id="45" name="Line 10"/>
          <p:cNvSpPr>
            <a:spLocks noChangeShapeType="1"/>
          </p:cNvSpPr>
          <p:nvPr/>
        </p:nvSpPr>
        <p:spPr bwMode="auto">
          <a:xfrm>
            <a:off x="5288959" y="1852299"/>
            <a:ext cx="0" cy="2160240"/>
          </a:xfrm>
          <a:prstGeom prst="line">
            <a:avLst/>
          </a:prstGeom>
          <a:noFill/>
          <a:ln w="28575">
            <a:solidFill>
              <a:schemeClr val="accent1"/>
            </a:solidFill>
            <a:prstDash val="sysDot"/>
            <a:round/>
            <a:headEnd/>
            <a:tailEnd/>
          </a:ln>
        </p:spPr>
        <p:txBody>
          <a:bodyPr/>
          <a:lstStyle/>
          <a:p>
            <a:endParaRPr lang="nl-BE"/>
          </a:p>
        </p:txBody>
      </p:sp>
      <p:sp>
        <p:nvSpPr>
          <p:cNvPr id="46" name="Line 10"/>
          <p:cNvSpPr>
            <a:spLocks noChangeShapeType="1"/>
          </p:cNvSpPr>
          <p:nvPr/>
        </p:nvSpPr>
        <p:spPr bwMode="auto">
          <a:xfrm>
            <a:off x="4367845" y="1852299"/>
            <a:ext cx="0" cy="3096344"/>
          </a:xfrm>
          <a:prstGeom prst="line">
            <a:avLst/>
          </a:prstGeom>
          <a:noFill/>
          <a:ln w="28575">
            <a:solidFill>
              <a:schemeClr val="accent1"/>
            </a:solidFill>
            <a:prstDash val="sysDot"/>
            <a:round/>
            <a:headEnd/>
            <a:tailEnd/>
          </a:ln>
        </p:spPr>
        <p:txBody>
          <a:bodyPr/>
          <a:lstStyle/>
          <a:p>
            <a:endParaRPr lang="nl-BE"/>
          </a:p>
        </p:txBody>
      </p:sp>
      <p:sp>
        <p:nvSpPr>
          <p:cNvPr id="47" name="Line 26"/>
          <p:cNvSpPr>
            <a:spLocks noChangeShapeType="1"/>
          </p:cNvSpPr>
          <p:nvPr/>
        </p:nvSpPr>
        <p:spPr bwMode="auto">
          <a:xfrm>
            <a:off x="4427431" y="2157099"/>
            <a:ext cx="811097" cy="0"/>
          </a:xfrm>
          <a:prstGeom prst="line">
            <a:avLst/>
          </a:prstGeom>
          <a:noFill/>
          <a:ln w="9525">
            <a:solidFill>
              <a:schemeClr val="accent1"/>
            </a:solidFill>
            <a:round/>
            <a:headEnd type="triangle" w="med" len="med"/>
            <a:tailEnd type="triangle" w="med" len="med"/>
          </a:ln>
        </p:spPr>
        <p:txBody>
          <a:bodyPr/>
          <a:lstStyle/>
          <a:p>
            <a:endParaRPr lang="nl-BE" b="1"/>
          </a:p>
        </p:txBody>
      </p:sp>
      <p:sp>
        <p:nvSpPr>
          <p:cNvPr id="48" name="Text Box 27"/>
          <p:cNvSpPr txBox="1">
            <a:spLocks noChangeArrowheads="1"/>
          </p:cNvSpPr>
          <p:nvPr/>
        </p:nvSpPr>
        <p:spPr bwMode="auto">
          <a:xfrm>
            <a:off x="4655578" y="1852299"/>
            <a:ext cx="370614" cy="400110"/>
          </a:xfrm>
          <a:prstGeom prst="rect">
            <a:avLst/>
          </a:prstGeom>
          <a:noFill/>
          <a:ln w="9525">
            <a:noFill/>
            <a:miter lim="800000"/>
            <a:headEnd/>
            <a:tailEnd/>
          </a:ln>
        </p:spPr>
        <p:txBody>
          <a:bodyPr wrap="none">
            <a:spAutoFit/>
          </a:bodyPr>
          <a:lstStyle/>
          <a:p>
            <a:r>
              <a:rPr lang="en-GB" b="1" dirty="0">
                <a:solidFill>
                  <a:schemeClr val="accent1"/>
                </a:solidFill>
              </a:rPr>
              <a:t>N</a:t>
            </a:r>
          </a:p>
        </p:txBody>
      </p:sp>
      <p:sp>
        <p:nvSpPr>
          <p:cNvPr id="113" name="Text Box 56">
            <a:extLst>
              <a:ext uri="{FF2B5EF4-FFF2-40B4-BE49-F238E27FC236}">
                <a16:creationId xmlns:a16="http://schemas.microsoft.com/office/drawing/2014/main" id="{884C0EFE-6626-4D9C-BD57-5394FB632564}"/>
              </a:ext>
            </a:extLst>
          </p:cNvPr>
          <p:cNvSpPr txBox="1">
            <a:spLocks noChangeArrowheads="1"/>
          </p:cNvSpPr>
          <p:nvPr/>
        </p:nvSpPr>
        <p:spPr bwMode="auto">
          <a:xfrm>
            <a:off x="8039298" y="6166107"/>
            <a:ext cx="565150" cy="366712"/>
          </a:xfrm>
          <a:prstGeom prst="rect">
            <a:avLst/>
          </a:prstGeom>
          <a:noFill/>
          <a:ln w="9525">
            <a:noFill/>
            <a:miter lim="800000"/>
            <a:headEnd/>
            <a:tailEnd/>
          </a:ln>
        </p:spPr>
        <p:txBody>
          <a:bodyPr wrap="none">
            <a:spAutoFit/>
          </a:bodyPr>
          <a:lstStyle/>
          <a:p>
            <a:r>
              <a:rPr lang="en-GB" b="1"/>
              <a:t>m/z</a:t>
            </a:r>
          </a:p>
        </p:txBody>
      </p:sp>
    </p:spTree>
    <p:extLst>
      <p:ext uri="{BB962C8B-B14F-4D97-AF65-F5344CB8AC3E}">
        <p14:creationId xmlns:p14="http://schemas.microsoft.com/office/powerpoint/2010/main" val="75854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360" y="2704648"/>
            <a:ext cx="8496944" cy="584775"/>
          </a:xfrm>
          <a:prstGeom prst="rect">
            <a:avLst/>
          </a:prstGeom>
        </p:spPr>
        <p:txBody>
          <a:bodyPr wrap="square">
            <a:spAutoFit/>
          </a:bodyPr>
          <a:lstStyle/>
          <a:p>
            <a:pPr algn="l"/>
            <a:r>
              <a:rPr lang="nl-BE" sz="3200" b="1" dirty="0">
                <a:solidFill>
                  <a:schemeClr val="bg1">
                    <a:lumMod val="85000"/>
                  </a:schemeClr>
                </a:solidFill>
                <a:latin typeface="+mj-lt"/>
              </a:rPr>
              <a:t>Sequencial search algorithms</a:t>
            </a:r>
          </a:p>
        </p:txBody>
      </p:sp>
      <p:sp>
        <p:nvSpPr>
          <p:cNvPr id="9" name="Rectangle 8"/>
          <p:cNvSpPr/>
          <p:nvPr/>
        </p:nvSpPr>
        <p:spPr>
          <a:xfrm>
            <a:off x="662360" y="3590106"/>
            <a:ext cx="8230120" cy="584775"/>
          </a:xfrm>
          <a:prstGeom prst="rect">
            <a:avLst/>
          </a:prstGeom>
        </p:spPr>
        <p:txBody>
          <a:bodyPr wrap="square">
            <a:spAutoFit/>
          </a:bodyPr>
          <a:lstStyle/>
          <a:p>
            <a:pPr algn="l"/>
            <a:r>
              <a:rPr lang="en-GB" sz="3200" b="1" dirty="0">
                <a:solidFill>
                  <a:schemeClr val="bg1">
                    <a:lumMod val="85000"/>
                  </a:schemeClr>
                </a:solidFill>
                <a:latin typeface="+mj-lt"/>
              </a:rPr>
              <a:t>Decoys and false discovery rate calculation</a:t>
            </a:r>
          </a:p>
        </p:txBody>
      </p:sp>
      <p:sp>
        <p:nvSpPr>
          <p:cNvPr id="10" name="Rectangle 9"/>
          <p:cNvSpPr/>
          <p:nvPr/>
        </p:nvSpPr>
        <p:spPr>
          <a:xfrm>
            <a:off x="662360" y="1819190"/>
            <a:ext cx="7884368" cy="584775"/>
          </a:xfrm>
          <a:prstGeom prst="rect">
            <a:avLst/>
          </a:prstGeom>
        </p:spPr>
        <p:txBody>
          <a:bodyPr wrap="square">
            <a:spAutoFit/>
          </a:bodyPr>
          <a:lstStyle/>
          <a:p>
            <a:pPr algn="l"/>
            <a:r>
              <a:rPr lang="nl-BE" sz="3200" b="1" dirty="0">
                <a:solidFill>
                  <a:schemeClr val="accent1"/>
                </a:solidFill>
                <a:latin typeface="+mj-lt"/>
              </a:rPr>
              <a:t>Database search algorithms in three phases</a:t>
            </a:r>
          </a:p>
        </p:txBody>
      </p:sp>
      <p:sp>
        <p:nvSpPr>
          <p:cNvPr id="12" name="Rectangle 11"/>
          <p:cNvSpPr/>
          <p:nvPr/>
        </p:nvSpPr>
        <p:spPr>
          <a:xfrm>
            <a:off x="662360" y="933732"/>
            <a:ext cx="8496944" cy="584775"/>
          </a:xfrm>
          <a:prstGeom prst="rect">
            <a:avLst/>
          </a:prstGeom>
        </p:spPr>
        <p:txBody>
          <a:bodyPr wrap="square">
            <a:spAutoFit/>
          </a:bodyPr>
          <a:lstStyle/>
          <a:p>
            <a:pPr algn="l"/>
            <a:r>
              <a:rPr lang="nl-BE" sz="3200" b="1" dirty="0">
                <a:solidFill>
                  <a:schemeClr val="bg1">
                    <a:lumMod val="85000"/>
                  </a:schemeClr>
                </a:solidFill>
                <a:latin typeface="+mj-lt"/>
              </a:rPr>
              <a:t>MS/MS spectra and identification</a:t>
            </a:r>
          </a:p>
        </p:txBody>
      </p:sp>
      <p:sp>
        <p:nvSpPr>
          <p:cNvPr id="7" name="Rectangle 6"/>
          <p:cNvSpPr/>
          <p:nvPr/>
        </p:nvSpPr>
        <p:spPr>
          <a:xfrm>
            <a:off x="662360" y="5361022"/>
            <a:ext cx="8230120" cy="584775"/>
          </a:xfrm>
          <a:prstGeom prst="rect">
            <a:avLst/>
          </a:prstGeom>
        </p:spPr>
        <p:txBody>
          <a:bodyPr wrap="square">
            <a:spAutoFit/>
          </a:bodyPr>
          <a:lstStyle/>
          <a:p>
            <a:pPr algn="l"/>
            <a:r>
              <a:rPr lang="en-GB" sz="3200" b="1" dirty="0">
                <a:solidFill>
                  <a:schemeClr val="bg1">
                    <a:lumMod val="85000"/>
                  </a:schemeClr>
                </a:solidFill>
                <a:latin typeface="+mj-lt"/>
              </a:rPr>
              <a:t>Protein inference: bad, ugly, and not so good</a:t>
            </a:r>
          </a:p>
        </p:txBody>
      </p:sp>
      <p:sp>
        <p:nvSpPr>
          <p:cNvPr id="8" name="Rectangle 7">
            <a:extLst>
              <a:ext uri="{FF2B5EF4-FFF2-40B4-BE49-F238E27FC236}">
                <a16:creationId xmlns:a16="http://schemas.microsoft.com/office/drawing/2014/main" id="{83A566C3-C2A7-47A1-A0C2-88D802A74FFB}"/>
              </a:ext>
            </a:extLst>
          </p:cNvPr>
          <p:cNvSpPr/>
          <p:nvPr/>
        </p:nvSpPr>
        <p:spPr>
          <a:xfrm>
            <a:off x="662360" y="4475564"/>
            <a:ext cx="8230120" cy="584775"/>
          </a:xfrm>
          <a:prstGeom prst="rect">
            <a:avLst/>
          </a:prstGeom>
        </p:spPr>
        <p:txBody>
          <a:bodyPr wrap="square">
            <a:spAutoFit/>
          </a:bodyPr>
          <a:lstStyle/>
          <a:p>
            <a:pPr algn="l"/>
            <a:r>
              <a:rPr lang="en-GB" sz="3200" b="1" dirty="0">
                <a:solidFill>
                  <a:schemeClr val="bg1">
                    <a:lumMod val="85000"/>
                  </a:schemeClr>
                </a:solidFill>
                <a:latin typeface="+mj-lt"/>
              </a:rPr>
              <a:t>The future: machine learning</a:t>
            </a:r>
          </a:p>
        </p:txBody>
      </p:sp>
    </p:spTree>
    <p:extLst>
      <p:ext uri="{BB962C8B-B14F-4D97-AF65-F5344CB8AC3E}">
        <p14:creationId xmlns:p14="http://schemas.microsoft.com/office/powerpoint/2010/main" val="229091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p:cNvSpPr>
            <a:spLocks noGrp="1"/>
          </p:cNvSpPr>
          <p:nvPr>
            <p:ph type="title"/>
          </p:nvPr>
        </p:nvSpPr>
        <p:spPr/>
        <p:txBody>
          <a:bodyPr>
            <a:normAutofit fontScale="90000"/>
          </a:bodyPr>
          <a:lstStyle/>
          <a:p>
            <a:r>
              <a:rPr lang="en-GB" dirty="0"/>
              <a:t>Database search engines match experimental spectra to known peptide sequences</a:t>
            </a:r>
            <a:endParaRPr lang="nl-BE" dirty="0"/>
          </a:p>
        </p:txBody>
      </p:sp>
      <p:pic>
        <p:nvPicPr>
          <p:cNvPr id="97" name="Afbeelding 3">
            <a:extLst>
              <a:ext uri="{FF2B5EF4-FFF2-40B4-BE49-F238E27FC236}">
                <a16:creationId xmlns:a16="http://schemas.microsoft.com/office/drawing/2014/main" id="{C0335A06-713F-4A1F-9FB5-12E81A5A8737}"/>
              </a:ext>
            </a:extLst>
          </p:cNvPr>
          <p:cNvPicPr>
            <a:picLocks noChangeAspect="1"/>
          </p:cNvPicPr>
          <p:nvPr/>
        </p:nvPicPr>
        <p:blipFill rotWithShape="1">
          <a:blip r:embed="rId3"/>
          <a:srcRect l="1" t="-1022" r="37901" b="49486"/>
          <a:stretch/>
        </p:blipFill>
        <p:spPr>
          <a:xfrm>
            <a:off x="749991" y="2184376"/>
            <a:ext cx="1504814" cy="1281881"/>
          </a:xfrm>
          <a:prstGeom prst="rect">
            <a:avLst/>
          </a:prstGeom>
          <a:effectLst/>
          <a:scene3d>
            <a:camera prst="orthographicFront"/>
            <a:lightRig rig="threePt" dir="t"/>
          </a:scene3d>
          <a:sp3d>
            <a:contourClr>
              <a:srgbClr val="5DB7B1"/>
            </a:contourClr>
          </a:sp3d>
        </p:spPr>
      </p:pic>
      <p:sp>
        <p:nvSpPr>
          <p:cNvPr id="98" name="Tekstvak 4">
            <a:extLst>
              <a:ext uri="{FF2B5EF4-FFF2-40B4-BE49-F238E27FC236}">
                <a16:creationId xmlns:a16="http://schemas.microsoft.com/office/drawing/2014/main" id="{F6B8C316-AA78-4A3E-8287-49E5FC290B02}"/>
              </a:ext>
            </a:extLst>
          </p:cNvPr>
          <p:cNvSpPr txBox="1"/>
          <p:nvPr/>
        </p:nvSpPr>
        <p:spPr>
          <a:xfrm>
            <a:off x="683568" y="1870202"/>
            <a:ext cx="1664677" cy="471553"/>
          </a:xfrm>
          <a:prstGeom prst="rect">
            <a:avLst/>
          </a:prstGeom>
          <a:noFill/>
          <a:effectLst/>
        </p:spPr>
        <p:txBody>
          <a:bodyPr wrap="none" rtlCol="0">
            <a:noAutofit/>
          </a:bodyPr>
          <a:lstStyle/>
          <a:p>
            <a:pPr algn="l" fontAlgn="auto">
              <a:spcBef>
                <a:spcPts val="0"/>
              </a:spcBef>
              <a:spcAft>
                <a:spcPts val="0"/>
              </a:spcAft>
            </a:pPr>
            <a:r>
              <a:rPr lang="nl-BE" sz="1800" dirty="0">
                <a:solidFill>
                  <a:srgbClr val="1B2944"/>
                </a:solidFill>
                <a:latin typeface="Corbel"/>
                <a:ea typeface="+mn-ea"/>
              </a:rPr>
              <a:t>database </a:t>
            </a:r>
          </a:p>
        </p:txBody>
      </p:sp>
      <p:cxnSp>
        <p:nvCxnSpPr>
          <p:cNvPr id="99" name="Rechte verbindingslijn met pijl 6">
            <a:extLst>
              <a:ext uri="{FF2B5EF4-FFF2-40B4-BE49-F238E27FC236}">
                <a16:creationId xmlns:a16="http://schemas.microsoft.com/office/drawing/2014/main" id="{6325F148-A1BD-4DF7-887B-0564F561BBD9}"/>
              </a:ext>
            </a:extLst>
          </p:cNvPr>
          <p:cNvCxnSpPr/>
          <p:nvPr/>
        </p:nvCxnSpPr>
        <p:spPr>
          <a:xfrm>
            <a:off x="2344096" y="2814309"/>
            <a:ext cx="603969" cy="1"/>
          </a:xfrm>
          <a:prstGeom prst="straightConnector1">
            <a:avLst/>
          </a:prstGeom>
          <a:noFill/>
          <a:ln w="12700" cap="flat" cmpd="sng" algn="ctr">
            <a:solidFill>
              <a:srgbClr val="5DB7B1"/>
            </a:solidFill>
            <a:prstDash val="solid"/>
            <a:miter lim="800000"/>
            <a:tailEnd type="triangle"/>
          </a:ln>
          <a:effectLst/>
          <a:scene3d>
            <a:camera prst="orthographicFront"/>
            <a:lightRig rig="threePt" dir="t"/>
          </a:scene3d>
          <a:sp3d/>
        </p:spPr>
      </p:cxnSp>
      <p:sp>
        <p:nvSpPr>
          <p:cNvPr id="100" name="Tekstvak 7">
            <a:extLst>
              <a:ext uri="{FF2B5EF4-FFF2-40B4-BE49-F238E27FC236}">
                <a16:creationId xmlns:a16="http://schemas.microsoft.com/office/drawing/2014/main" id="{8DBCC5CD-11D4-42ED-BC9E-0A22B3212B83}"/>
              </a:ext>
            </a:extLst>
          </p:cNvPr>
          <p:cNvSpPr txBox="1"/>
          <p:nvPr/>
        </p:nvSpPr>
        <p:spPr>
          <a:xfrm>
            <a:off x="2267744" y="2416321"/>
            <a:ext cx="644928" cy="934615"/>
          </a:xfrm>
          <a:prstGeom prst="rect">
            <a:avLst/>
          </a:prstGeom>
          <a:noFill/>
          <a:effectLst/>
        </p:spPr>
        <p:txBody>
          <a:bodyPr wrap="none" rtlCol="0">
            <a:noAutofit/>
          </a:bodyPr>
          <a:lstStyle/>
          <a:p>
            <a:pPr algn="l" fontAlgn="auto">
              <a:lnSpc>
                <a:spcPct val="150000"/>
              </a:lnSpc>
              <a:spcBef>
                <a:spcPts val="0"/>
              </a:spcBef>
              <a:spcAft>
                <a:spcPts val="0"/>
              </a:spcAft>
            </a:pPr>
            <a:r>
              <a:rPr lang="nl-BE" sz="1400" i="1" dirty="0">
                <a:solidFill>
                  <a:srgbClr val="5DB7B1"/>
                </a:solidFill>
                <a:latin typeface="Corbel"/>
                <a:ea typeface="+mn-ea"/>
              </a:rPr>
              <a:t>in </a:t>
            </a:r>
            <a:r>
              <a:rPr lang="nl-BE" sz="1400" i="1" dirty="0" err="1">
                <a:solidFill>
                  <a:srgbClr val="5DB7B1"/>
                </a:solidFill>
                <a:latin typeface="Corbel"/>
                <a:ea typeface="+mn-ea"/>
              </a:rPr>
              <a:t>silico</a:t>
            </a:r>
            <a:endParaRPr lang="nl-BE" sz="1400" i="1" dirty="0">
              <a:solidFill>
                <a:srgbClr val="5DB7B1"/>
              </a:solidFill>
              <a:latin typeface="Corbel"/>
              <a:ea typeface="+mn-ea"/>
            </a:endParaRPr>
          </a:p>
          <a:p>
            <a:pPr algn="l" fontAlgn="auto">
              <a:lnSpc>
                <a:spcPct val="150000"/>
              </a:lnSpc>
              <a:spcBef>
                <a:spcPts val="0"/>
              </a:spcBef>
              <a:spcAft>
                <a:spcPts val="0"/>
              </a:spcAft>
            </a:pPr>
            <a:r>
              <a:rPr lang="nl-BE" sz="1400" dirty="0" err="1">
                <a:solidFill>
                  <a:srgbClr val="5DB7B1"/>
                </a:solidFill>
                <a:latin typeface="Corbel"/>
                <a:ea typeface="+mn-ea"/>
              </a:rPr>
              <a:t>digest</a:t>
            </a:r>
            <a:endParaRPr lang="nl-BE" sz="1400" dirty="0">
              <a:solidFill>
                <a:srgbClr val="5DB7B1"/>
              </a:solidFill>
              <a:latin typeface="Corbel"/>
              <a:ea typeface="+mn-ea"/>
            </a:endParaRPr>
          </a:p>
        </p:txBody>
      </p:sp>
      <p:cxnSp>
        <p:nvCxnSpPr>
          <p:cNvPr id="101" name="Rechte verbindingslijn met pijl 10">
            <a:extLst>
              <a:ext uri="{FF2B5EF4-FFF2-40B4-BE49-F238E27FC236}">
                <a16:creationId xmlns:a16="http://schemas.microsoft.com/office/drawing/2014/main" id="{B6273D32-A151-4142-B78A-52C9FCA382CB}"/>
              </a:ext>
            </a:extLst>
          </p:cNvPr>
          <p:cNvCxnSpPr/>
          <p:nvPr/>
        </p:nvCxnSpPr>
        <p:spPr>
          <a:xfrm>
            <a:off x="3877446" y="2821685"/>
            <a:ext cx="876389" cy="0"/>
          </a:xfrm>
          <a:prstGeom prst="straightConnector1">
            <a:avLst/>
          </a:prstGeom>
          <a:noFill/>
          <a:ln w="12700" cap="flat" cmpd="sng" algn="ctr">
            <a:solidFill>
              <a:srgbClr val="5DB7B1"/>
            </a:solidFill>
            <a:prstDash val="solid"/>
            <a:miter lim="800000"/>
            <a:tailEnd type="triangle"/>
          </a:ln>
          <a:effectLst/>
          <a:scene3d>
            <a:camera prst="orthographicFront"/>
            <a:lightRig rig="threePt" dir="t"/>
          </a:scene3d>
          <a:sp3d/>
        </p:spPr>
      </p:cxnSp>
      <p:sp>
        <p:nvSpPr>
          <p:cNvPr id="102" name="Tekstvak 11">
            <a:extLst>
              <a:ext uri="{FF2B5EF4-FFF2-40B4-BE49-F238E27FC236}">
                <a16:creationId xmlns:a16="http://schemas.microsoft.com/office/drawing/2014/main" id="{B354398E-A460-4426-9FCE-F3670BFCF889}"/>
              </a:ext>
            </a:extLst>
          </p:cNvPr>
          <p:cNvSpPr txBox="1"/>
          <p:nvPr/>
        </p:nvSpPr>
        <p:spPr>
          <a:xfrm>
            <a:off x="3843701" y="2416321"/>
            <a:ext cx="913424" cy="934615"/>
          </a:xfrm>
          <a:prstGeom prst="rect">
            <a:avLst/>
          </a:prstGeom>
          <a:noFill/>
          <a:effectLst/>
        </p:spPr>
        <p:txBody>
          <a:bodyPr wrap="none" rtlCol="0">
            <a:noAutofit/>
          </a:bodyPr>
          <a:lstStyle/>
          <a:p>
            <a:pPr algn="l" fontAlgn="auto">
              <a:lnSpc>
                <a:spcPct val="150000"/>
              </a:lnSpc>
              <a:spcBef>
                <a:spcPts val="0"/>
              </a:spcBef>
              <a:spcAft>
                <a:spcPts val="0"/>
              </a:spcAft>
            </a:pPr>
            <a:r>
              <a:rPr lang="nl-BE" sz="1400" i="1" dirty="0">
                <a:solidFill>
                  <a:srgbClr val="5DB7B1"/>
                </a:solidFill>
                <a:latin typeface="Corbel"/>
                <a:ea typeface="+mn-ea"/>
              </a:rPr>
              <a:t>in </a:t>
            </a:r>
            <a:r>
              <a:rPr lang="nl-BE" sz="1400" i="1" dirty="0" err="1">
                <a:solidFill>
                  <a:srgbClr val="5DB7B1"/>
                </a:solidFill>
                <a:latin typeface="Corbel"/>
                <a:ea typeface="+mn-ea"/>
              </a:rPr>
              <a:t>silico</a:t>
            </a:r>
            <a:endParaRPr lang="nl-BE" sz="1400" i="1" dirty="0">
              <a:solidFill>
                <a:srgbClr val="5DB7B1"/>
              </a:solidFill>
              <a:latin typeface="Corbel"/>
              <a:ea typeface="+mn-ea"/>
            </a:endParaRPr>
          </a:p>
          <a:p>
            <a:pPr algn="l" fontAlgn="auto">
              <a:lnSpc>
                <a:spcPct val="150000"/>
              </a:lnSpc>
              <a:spcBef>
                <a:spcPts val="0"/>
              </a:spcBef>
              <a:spcAft>
                <a:spcPts val="0"/>
              </a:spcAft>
            </a:pPr>
            <a:r>
              <a:rPr lang="nl-BE" sz="1400" dirty="0">
                <a:solidFill>
                  <a:srgbClr val="5DB7B1"/>
                </a:solidFill>
                <a:latin typeface="Corbel"/>
                <a:ea typeface="+mn-ea"/>
              </a:rPr>
              <a:t>MS/MS</a:t>
            </a:r>
          </a:p>
        </p:txBody>
      </p:sp>
      <p:cxnSp>
        <p:nvCxnSpPr>
          <p:cNvPr id="103" name="Rechte verbindingslijn met pijl 13">
            <a:extLst>
              <a:ext uri="{FF2B5EF4-FFF2-40B4-BE49-F238E27FC236}">
                <a16:creationId xmlns:a16="http://schemas.microsoft.com/office/drawing/2014/main" id="{86CF097E-26EE-4A7B-8F44-C93D37DB2110}"/>
              </a:ext>
            </a:extLst>
          </p:cNvPr>
          <p:cNvCxnSpPr/>
          <p:nvPr/>
        </p:nvCxnSpPr>
        <p:spPr>
          <a:xfrm>
            <a:off x="5682438" y="2814309"/>
            <a:ext cx="1359725" cy="0"/>
          </a:xfrm>
          <a:prstGeom prst="straightConnector1">
            <a:avLst/>
          </a:prstGeom>
          <a:noFill/>
          <a:ln w="12700" cap="flat" cmpd="sng" algn="ctr">
            <a:solidFill>
              <a:srgbClr val="5DB7B1"/>
            </a:solidFill>
            <a:prstDash val="solid"/>
            <a:miter lim="800000"/>
            <a:tailEnd type="triangle"/>
          </a:ln>
          <a:effectLst/>
          <a:scene3d>
            <a:camera prst="orthographicFront"/>
            <a:lightRig rig="threePt" dir="t"/>
          </a:scene3d>
          <a:sp3d/>
        </p:spPr>
      </p:cxnSp>
      <p:sp>
        <p:nvSpPr>
          <p:cNvPr id="104" name="Tekstvak 14">
            <a:extLst>
              <a:ext uri="{FF2B5EF4-FFF2-40B4-BE49-F238E27FC236}">
                <a16:creationId xmlns:a16="http://schemas.microsoft.com/office/drawing/2014/main" id="{20A89D99-1F8C-4C19-A3F2-2D75F3142639}"/>
              </a:ext>
            </a:extLst>
          </p:cNvPr>
          <p:cNvSpPr txBox="1"/>
          <p:nvPr/>
        </p:nvSpPr>
        <p:spPr>
          <a:xfrm>
            <a:off x="5813513" y="2404175"/>
            <a:ext cx="1038867" cy="934615"/>
          </a:xfrm>
          <a:prstGeom prst="rect">
            <a:avLst/>
          </a:prstGeom>
          <a:noFill/>
          <a:effectLst/>
        </p:spPr>
        <p:txBody>
          <a:bodyPr wrap="none" rtlCol="0">
            <a:noAutofit/>
          </a:bodyPr>
          <a:lstStyle/>
          <a:p>
            <a:pPr algn="l" fontAlgn="auto">
              <a:lnSpc>
                <a:spcPct val="150000"/>
              </a:lnSpc>
              <a:spcBef>
                <a:spcPts val="0"/>
              </a:spcBef>
              <a:spcAft>
                <a:spcPts val="0"/>
              </a:spcAft>
            </a:pPr>
            <a:r>
              <a:rPr lang="nl-BE" sz="1400" dirty="0">
                <a:solidFill>
                  <a:srgbClr val="5DB7B1"/>
                </a:solidFill>
                <a:latin typeface="Corbel"/>
                <a:ea typeface="+mn-ea"/>
              </a:rPr>
              <a:t>scoring</a:t>
            </a:r>
          </a:p>
          <a:p>
            <a:pPr algn="l" fontAlgn="auto">
              <a:lnSpc>
                <a:spcPct val="150000"/>
              </a:lnSpc>
              <a:spcBef>
                <a:spcPts val="0"/>
              </a:spcBef>
              <a:spcAft>
                <a:spcPts val="0"/>
              </a:spcAft>
            </a:pPr>
            <a:r>
              <a:rPr lang="nl-BE" sz="1400" dirty="0">
                <a:solidFill>
                  <a:srgbClr val="5DB7B1"/>
                </a:solidFill>
                <a:latin typeface="Corbel"/>
                <a:ea typeface="+mn-ea"/>
              </a:rPr>
              <a:t>function</a:t>
            </a:r>
          </a:p>
        </p:txBody>
      </p:sp>
      <p:sp>
        <p:nvSpPr>
          <p:cNvPr id="105" name="Tekstvak 15">
            <a:extLst>
              <a:ext uri="{FF2B5EF4-FFF2-40B4-BE49-F238E27FC236}">
                <a16:creationId xmlns:a16="http://schemas.microsoft.com/office/drawing/2014/main" id="{1FEF31A4-D263-4F49-8623-0B165550B20E}"/>
              </a:ext>
            </a:extLst>
          </p:cNvPr>
          <p:cNvSpPr txBox="1"/>
          <p:nvPr/>
        </p:nvSpPr>
        <p:spPr>
          <a:xfrm>
            <a:off x="2616885" y="1870202"/>
            <a:ext cx="1664677" cy="471553"/>
          </a:xfrm>
          <a:prstGeom prst="rect">
            <a:avLst/>
          </a:prstGeom>
          <a:noFill/>
          <a:effectLst/>
        </p:spPr>
        <p:txBody>
          <a:bodyPr wrap="none" rtlCol="0">
            <a:noAutofit/>
          </a:bodyPr>
          <a:lstStyle/>
          <a:p>
            <a:pPr algn="l" fontAlgn="auto">
              <a:spcBef>
                <a:spcPts val="0"/>
              </a:spcBef>
              <a:spcAft>
                <a:spcPts val="0"/>
              </a:spcAft>
            </a:pPr>
            <a:r>
              <a:rPr lang="nl-BE" sz="1800" dirty="0">
                <a:solidFill>
                  <a:srgbClr val="1B2944"/>
                </a:solidFill>
                <a:latin typeface="Corbel"/>
                <a:ea typeface="+mn-ea"/>
              </a:rPr>
              <a:t>  peptide seq.</a:t>
            </a:r>
          </a:p>
        </p:txBody>
      </p:sp>
      <p:sp>
        <p:nvSpPr>
          <p:cNvPr id="106" name="Tekstvak 16">
            <a:extLst>
              <a:ext uri="{FF2B5EF4-FFF2-40B4-BE49-F238E27FC236}">
                <a16:creationId xmlns:a16="http://schemas.microsoft.com/office/drawing/2014/main" id="{4FD2E3D3-9D92-47C3-B7E2-18475A1727B6}"/>
              </a:ext>
            </a:extLst>
          </p:cNvPr>
          <p:cNvSpPr txBox="1"/>
          <p:nvPr/>
        </p:nvSpPr>
        <p:spPr>
          <a:xfrm>
            <a:off x="4270083" y="1866889"/>
            <a:ext cx="2284623" cy="471553"/>
          </a:xfrm>
          <a:prstGeom prst="rect">
            <a:avLst/>
          </a:prstGeom>
          <a:noFill/>
          <a:effectLst/>
        </p:spPr>
        <p:txBody>
          <a:bodyPr wrap="none" rtlCol="0">
            <a:noAutofit/>
          </a:bodyPr>
          <a:lstStyle/>
          <a:p>
            <a:pPr algn="l" fontAlgn="auto">
              <a:spcBef>
                <a:spcPts val="0"/>
              </a:spcBef>
              <a:spcAft>
                <a:spcPts val="0"/>
              </a:spcAft>
            </a:pPr>
            <a:r>
              <a:rPr lang="nl-BE" sz="1800" dirty="0">
                <a:solidFill>
                  <a:srgbClr val="1B2944"/>
                </a:solidFill>
                <a:latin typeface="Corbel"/>
                <a:ea typeface="+mn-ea"/>
              </a:rPr>
              <a:t>  </a:t>
            </a:r>
            <a:r>
              <a:rPr lang="nl-BE" sz="1800" dirty="0" err="1">
                <a:solidFill>
                  <a:srgbClr val="1B2944"/>
                </a:solidFill>
                <a:latin typeface="Corbel"/>
                <a:ea typeface="+mn-ea"/>
              </a:rPr>
              <a:t>theoretical</a:t>
            </a:r>
            <a:r>
              <a:rPr lang="nl-BE" sz="1800" dirty="0">
                <a:solidFill>
                  <a:srgbClr val="1B2944"/>
                </a:solidFill>
                <a:latin typeface="Corbel"/>
                <a:ea typeface="+mn-ea"/>
              </a:rPr>
              <a:t> spectra</a:t>
            </a:r>
          </a:p>
        </p:txBody>
      </p:sp>
      <p:pic>
        <p:nvPicPr>
          <p:cNvPr id="107" name="Afbeelding 20">
            <a:extLst>
              <a:ext uri="{FF2B5EF4-FFF2-40B4-BE49-F238E27FC236}">
                <a16:creationId xmlns:a16="http://schemas.microsoft.com/office/drawing/2014/main" id="{A91660DA-134C-4593-85EF-B1FF6C850749}"/>
              </a:ext>
            </a:extLst>
          </p:cNvPr>
          <p:cNvPicPr preferRelativeResize="0">
            <a:picLocks noChangeAspect="1"/>
          </p:cNvPicPr>
          <p:nvPr/>
        </p:nvPicPr>
        <p:blipFill>
          <a:blip r:embed="rId4"/>
          <a:stretch>
            <a:fillRect/>
          </a:stretch>
        </p:blipFill>
        <p:spPr>
          <a:xfrm>
            <a:off x="6246827" y="4822691"/>
            <a:ext cx="2466913" cy="1220398"/>
          </a:xfrm>
          <a:prstGeom prst="rect">
            <a:avLst/>
          </a:prstGeom>
          <a:effectLst/>
          <a:scene3d>
            <a:camera prst="orthographicFront"/>
            <a:lightRig rig="threePt" dir="t"/>
          </a:scene3d>
          <a:sp3d>
            <a:contourClr>
              <a:srgbClr val="5DB7B1"/>
            </a:contourClr>
          </a:sp3d>
        </p:spPr>
      </p:pic>
      <p:sp>
        <p:nvSpPr>
          <p:cNvPr id="108" name="Tekstvak 23">
            <a:extLst>
              <a:ext uri="{FF2B5EF4-FFF2-40B4-BE49-F238E27FC236}">
                <a16:creationId xmlns:a16="http://schemas.microsoft.com/office/drawing/2014/main" id="{7D315BE5-4422-4C12-916D-5B67AEF7549A}"/>
              </a:ext>
            </a:extLst>
          </p:cNvPr>
          <p:cNvSpPr txBox="1"/>
          <p:nvPr/>
        </p:nvSpPr>
        <p:spPr>
          <a:xfrm>
            <a:off x="6210122" y="6082360"/>
            <a:ext cx="2284623" cy="471553"/>
          </a:xfrm>
          <a:prstGeom prst="rect">
            <a:avLst/>
          </a:prstGeom>
          <a:noFill/>
          <a:effectLst/>
        </p:spPr>
        <p:txBody>
          <a:bodyPr wrap="none" rtlCol="0">
            <a:noAutofit/>
          </a:bodyPr>
          <a:lstStyle/>
          <a:p>
            <a:pPr algn="l" fontAlgn="auto">
              <a:spcBef>
                <a:spcPts val="0"/>
              </a:spcBef>
              <a:spcAft>
                <a:spcPts val="0"/>
              </a:spcAft>
            </a:pPr>
            <a:r>
              <a:rPr lang="nl-BE" sz="1800" dirty="0">
                <a:solidFill>
                  <a:srgbClr val="1B2944"/>
                </a:solidFill>
                <a:latin typeface="Corbel"/>
                <a:ea typeface="+mn-ea"/>
              </a:rPr>
              <a:t>  </a:t>
            </a:r>
            <a:r>
              <a:rPr lang="nl-BE" sz="1800" dirty="0" err="1">
                <a:solidFill>
                  <a:srgbClr val="1B2944"/>
                </a:solidFill>
                <a:latin typeface="Corbel"/>
                <a:ea typeface="+mn-ea"/>
              </a:rPr>
              <a:t>experimental</a:t>
            </a:r>
            <a:r>
              <a:rPr lang="nl-BE" sz="1800" dirty="0">
                <a:solidFill>
                  <a:srgbClr val="1B2944"/>
                </a:solidFill>
                <a:latin typeface="Corbel"/>
                <a:ea typeface="+mn-ea"/>
              </a:rPr>
              <a:t> spectra</a:t>
            </a:r>
          </a:p>
        </p:txBody>
      </p:sp>
      <p:sp>
        <p:nvSpPr>
          <p:cNvPr id="109" name="Tekstvak 33">
            <a:extLst>
              <a:ext uri="{FF2B5EF4-FFF2-40B4-BE49-F238E27FC236}">
                <a16:creationId xmlns:a16="http://schemas.microsoft.com/office/drawing/2014/main" id="{4306DC62-ACDD-47A2-9AE1-59B6C05E7E83}"/>
              </a:ext>
            </a:extLst>
          </p:cNvPr>
          <p:cNvSpPr txBox="1"/>
          <p:nvPr/>
        </p:nvSpPr>
        <p:spPr>
          <a:xfrm>
            <a:off x="7003126" y="2244280"/>
            <a:ext cx="1805398" cy="1211907"/>
          </a:xfrm>
          <a:prstGeom prst="rect">
            <a:avLst/>
          </a:prstGeom>
          <a:noFill/>
          <a:effectLst/>
          <a:scene3d>
            <a:camera prst="orthographicFront"/>
            <a:lightRig rig="threePt" dir="t"/>
          </a:scene3d>
          <a:sp3d>
            <a:contourClr>
              <a:srgbClr val="5DB7B1"/>
            </a:contourClr>
          </a:sp3d>
        </p:spPr>
        <p:txBody>
          <a:bodyPr wrap="non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rgbClr val="1B2944"/>
                </a:solidFill>
                <a:effectLst/>
                <a:uLnTx/>
                <a:uFillTx/>
                <a:latin typeface="Corbel"/>
                <a:ea typeface="+mn-ea"/>
              </a:rPr>
              <a:t>1) YSFVATAER  34</a:t>
            </a:r>
          </a:p>
          <a:p>
            <a:pPr marL="0" marR="0" lvl="0" indent="0" algn="l"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rgbClr val="1B2944"/>
                </a:solidFill>
                <a:effectLst/>
                <a:uLnTx/>
                <a:uFillTx/>
                <a:latin typeface="Corbel"/>
                <a:ea typeface="+mn-ea"/>
              </a:rPr>
              <a:t>2) YSFVSAIR     12</a:t>
            </a:r>
          </a:p>
          <a:p>
            <a:pPr marL="0" marR="0" lvl="0" indent="0" algn="l"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rgbClr val="1B2944"/>
                </a:solidFill>
                <a:effectLst/>
                <a:uLnTx/>
                <a:uFillTx/>
                <a:latin typeface="Corbel"/>
                <a:ea typeface="+mn-ea"/>
              </a:rPr>
              <a:t>3) FFLIGGGGK 12</a:t>
            </a:r>
          </a:p>
          <a:p>
            <a:pPr marL="0" marR="0" lvl="0" indent="0" algn="l"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rgbClr val="1B2944"/>
                </a:solidFill>
                <a:effectLst/>
                <a:uLnTx/>
                <a:uFillTx/>
                <a:latin typeface="Corbel"/>
                <a:ea typeface="+mn-ea"/>
              </a:rPr>
              <a:t>           …</a:t>
            </a:r>
          </a:p>
        </p:txBody>
      </p:sp>
      <p:sp>
        <p:nvSpPr>
          <p:cNvPr id="110" name="Tekstvak 36">
            <a:extLst>
              <a:ext uri="{FF2B5EF4-FFF2-40B4-BE49-F238E27FC236}">
                <a16:creationId xmlns:a16="http://schemas.microsoft.com/office/drawing/2014/main" id="{A3D36EF8-FA2C-449F-BAF5-F4CDB0A9A806}"/>
              </a:ext>
            </a:extLst>
          </p:cNvPr>
          <p:cNvSpPr txBox="1"/>
          <p:nvPr/>
        </p:nvSpPr>
        <p:spPr>
          <a:xfrm>
            <a:off x="6814052" y="1874354"/>
            <a:ext cx="1839861" cy="471553"/>
          </a:xfrm>
          <a:prstGeom prst="rect">
            <a:avLst/>
          </a:prstGeom>
          <a:noFill/>
          <a:effectLst/>
        </p:spPr>
        <p:txBody>
          <a:bodyPr wrap="none" rtlCol="0">
            <a:noAutofit/>
          </a:bodyPr>
          <a:lstStyle/>
          <a:p>
            <a:pPr algn="l" fontAlgn="auto">
              <a:spcBef>
                <a:spcPts val="0"/>
              </a:spcBef>
              <a:spcAft>
                <a:spcPts val="0"/>
              </a:spcAft>
            </a:pPr>
            <a:r>
              <a:rPr lang="nl-BE" sz="1800" dirty="0">
                <a:solidFill>
                  <a:srgbClr val="1B2944"/>
                </a:solidFill>
                <a:latin typeface="Corbel"/>
                <a:ea typeface="+mn-ea"/>
              </a:rPr>
              <a:t>  peptide scores</a:t>
            </a:r>
          </a:p>
        </p:txBody>
      </p:sp>
      <p:cxnSp>
        <p:nvCxnSpPr>
          <p:cNvPr id="111" name="Rechte verbindingslijn 35">
            <a:extLst>
              <a:ext uri="{FF2B5EF4-FFF2-40B4-BE49-F238E27FC236}">
                <a16:creationId xmlns:a16="http://schemas.microsoft.com/office/drawing/2014/main" id="{F5796C68-9031-42B1-B8B3-5974E0C2F2D0}"/>
              </a:ext>
            </a:extLst>
          </p:cNvPr>
          <p:cNvCxnSpPr/>
          <p:nvPr/>
        </p:nvCxnSpPr>
        <p:spPr>
          <a:xfrm>
            <a:off x="6842141" y="2814309"/>
            <a:ext cx="17351" cy="1946182"/>
          </a:xfrm>
          <a:prstGeom prst="line">
            <a:avLst/>
          </a:prstGeom>
          <a:noFill/>
          <a:ln w="12700" cap="flat" cmpd="sng" algn="ctr">
            <a:solidFill>
              <a:srgbClr val="5DB7B1"/>
            </a:solidFill>
            <a:prstDash val="solid"/>
            <a:miter lim="800000"/>
          </a:ln>
          <a:effectLst/>
        </p:spPr>
      </p:cxnSp>
      <p:pic>
        <p:nvPicPr>
          <p:cNvPr id="112" name="Afbeelding 3">
            <a:extLst>
              <a:ext uri="{FF2B5EF4-FFF2-40B4-BE49-F238E27FC236}">
                <a16:creationId xmlns:a16="http://schemas.microsoft.com/office/drawing/2014/main" id="{C106F1C2-3F39-431E-B47A-DB4EB5EB3933}"/>
              </a:ext>
            </a:extLst>
          </p:cNvPr>
          <p:cNvPicPr>
            <a:picLocks noChangeAspect="1"/>
          </p:cNvPicPr>
          <p:nvPr/>
        </p:nvPicPr>
        <p:blipFill>
          <a:blip r:embed="rId5"/>
          <a:stretch>
            <a:fillRect/>
          </a:stretch>
        </p:blipFill>
        <p:spPr>
          <a:xfrm>
            <a:off x="3015101" y="2232023"/>
            <a:ext cx="821489" cy="1268174"/>
          </a:xfrm>
          <a:prstGeom prst="rect">
            <a:avLst/>
          </a:prstGeom>
        </p:spPr>
      </p:pic>
      <p:pic>
        <p:nvPicPr>
          <p:cNvPr id="113" name="Afbeelding 46">
            <a:extLst>
              <a:ext uri="{FF2B5EF4-FFF2-40B4-BE49-F238E27FC236}">
                <a16:creationId xmlns:a16="http://schemas.microsoft.com/office/drawing/2014/main" id="{E0F58F1F-F5D8-47DD-859D-6E50B6DDCC18}"/>
              </a:ext>
            </a:extLst>
          </p:cNvPr>
          <p:cNvPicPr>
            <a:picLocks noChangeAspect="1"/>
          </p:cNvPicPr>
          <p:nvPr/>
        </p:nvPicPr>
        <p:blipFill>
          <a:blip r:embed="rId6"/>
          <a:stretch>
            <a:fillRect/>
          </a:stretch>
        </p:blipFill>
        <p:spPr>
          <a:xfrm>
            <a:off x="4753834" y="2209868"/>
            <a:ext cx="966602" cy="1223634"/>
          </a:xfrm>
          <a:prstGeom prst="rect">
            <a:avLst/>
          </a:prstGeom>
          <a:effectLst/>
          <a:scene3d>
            <a:camera prst="orthographicFront"/>
            <a:lightRig rig="threePt" dir="t"/>
          </a:scene3d>
          <a:sp3d>
            <a:contourClr>
              <a:srgbClr val="5DB7B1"/>
            </a:contourClr>
          </a:sp3d>
        </p:spPr>
      </p:pic>
      <p:pic>
        <p:nvPicPr>
          <p:cNvPr id="114" name="Afbeelding 12">
            <a:extLst>
              <a:ext uri="{FF2B5EF4-FFF2-40B4-BE49-F238E27FC236}">
                <a16:creationId xmlns:a16="http://schemas.microsoft.com/office/drawing/2014/main" id="{C915C2E7-3062-4D97-BD13-2A58EE27D594}"/>
              </a:ext>
            </a:extLst>
          </p:cNvPr>
          <p:cNvPicPr>
            <a:picLocks noChangeAspect="1"/>
          </p:cNvPicPr>
          <p:nvPr/>
        </p:nvPicPr>
        <p:blipFill>
          <a:blip r:embed="rId7"/>
          <a:stretch>
            <a:fillRect/>
          </a:stretch>
        </p:blipFill>
        <p:spPr>
          <a:xfrm>
            <a:off x="5078499" y="3349846"/>
            <a:ext cx="352425" cy="161925"/>
          </a:xfrm>
          <a:prstGeom prst="rect">
            <a:avLst/>
          </a:prstGeom>
        </p:spPr>
      </p:pic>
      <p:grpSp>
        <p:nvGrpSpPr>
          <p:cNvPr id="14" name="Group 13">
            <a:extLst>
              <a:ext uri="{FF2B5EF4-FFF2-40B4-BE49-F238E27FC236}">
                <a16:creationId xmlns:a16="http://schemas.microsoft.com/office/drawing/2014/main" id="{DA9D2B62-2C06-470D-A2F7-BD5E1A54689C}"/>
              </a:ext>
            </a:extLst>
          </p:cNvPr>
          <p:cNvGrpSpPr/>
          <p:nvPr/>
        </p:nvGrpSpPr>
        <p:grpSpPr>
          <a:xfrm>
            <a:off x="1187624" y="2416321"/>
            <a:ext cx="7704856" cy="2103238"/>
            <a:chOff x="1187624" y="2416321"/>
            <a:chExt cx="7704856" cy="1430356"/>
          </a:xfrm>
        </p:grpSpPr>
        <p:cxnSp>
          <p:nvCxnSpPr>
            <p:cNvPr id="8" name="Connector: Elbow 7">
              <a:extLst>
                <a:ext uri="{FF2B5EF4-FFF2-40B4-BE49-F238E27FC236}">
                  <a16:creationId xmlns:a16="http://schemas.microsoft.com/office/drawing/2014/main" id="{6114376A-E9D4-4121-969B-298C3EE90CB3}"/>
                </a:ext>
              </a:extLst>
            </p:cNvPr>
            <p:cNvCxnSpPr/>
            <p:nvPr/>
          </p:nvCxnSpPr>
          <p:spPr bwMode="auto">
            <a:xfrm rot="10800000" flipV="1">
              <a:off x="1187624" y="2416321"/>
              <a:ext cx="7704856" cy="1430356"/>
            </a:xfrm>
            <a:prstGeom prst="bentConnector3">
              <a:avLst>
                <a:gd name="adj1" fmla="val -2251"/>
              </a:avLst>
            </a:prstGeom>
            <a:solidFill>
              <a:schemeClr val="bg1"/>
            </a:solidFill>
            <a:ln w="19050" cap="flat" cmpd="sng" algn="ctr">
              <a:solidFill>
                <a:srgbClr val="7030A0"/>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54A721E5-B731-4DDB-964C-562B308B216B}"/>
                </a:ext>
              </a:extLst>
            </p:cNvPr>
            <p:cNvCxnSpPr>
              <a:cxnSpLocks/>
            </p:cNvCxnSpPr>
            <p:nvPr/>
          </p:nvCxnSpPr>
          <p:spPr bwMode="auto">
            <a:xfrm flipV="1">
              <a:off x="1193974" y="3202958"/>
              <a:ext cx="0" cy="643719"/>
            </a:xfrm>
            <a:prstGeom prst="straightConnector1">
              <a:avLst/>
            </a:prstGeom>
            <a:solidFill>
              <a:schemeClr val="bg1"/>
            </a:solidFill>
            <a:ln w="19050" cap="flat" cmpd="sng" algn="ctr">
              <a:solidFill>
                <a:srgbClr val="7030A0"/>
              </a:solidFill>
              <a:prstDash val="solid"/>
              <a:round/>
              <a:headEnd type="none" w="med" len="med"/>
              <a:tailEnd type="triangle"/>
            </a:ln>
            <a:effectLst/>
          </p:spPr>
        </p:cxnSp>
      </p:grpSp>
      <p:sp>
        <p:nvSpPr>
          <p:cNvPr id="16" name="TextBox 15">
            <a:extLst>
              <a:ext uri="{FF2B5EF4-FFF2-40B4-BE49-F238E27FC236}">
                <a16:creationId xmlns:a16="http://schemas.microsoft.com/office/drawing/2014/main" id="{3D034876-6F44-4A51-A253-48D9E1F39B3A}"/>
              </a:ext>
            </a:extLst>
          </p:cNvPr>
          <p:cNvSpPr txBox="1"/>
          <p:nvPr/>
        </p:nvSpPr>
        <p:spPr>
          <a:xfrm>
            <a:off x="1547664" y="4211796"/>
            <a:ext cx="1800173" cy="369332"/>
          </a:xfrm>
          <a:prstGeom prst="rect">
            <a:avLst/>
          </a:prstGeom>
          <a:noFill/>
        </p:spPr>
        <p:txBody>
          <a:bodyPr wrap="none" rtlCol="0">
            <a:spAutoFit/>
          </a:bodyPr>
          <a:lstStyle/>
          <a:p>
            <a:pPr algn="l"/>
            <a:r>
              <a:rPr lang="en-GB" sz="1800" dirty="0">
                <a:solidFill>
                  <a:srgbClr val="7030A0"/>
                </a:solidFill>
                <a:latin typeface="+mj-lt"/>
              </a:rPr>
              <a:t>protein inference</a:t>
            </a:r>
          </a:p>
        </p:txBody>
      </p:sp>
    </p:spTree>
    <p:extLst>
      <p:ext uri="{BB962C8B-B14F-4D97-AF65-F5344CB8AC3E}">
        <p14:creationId xmlns:p14="http://schemas.microsoft.com/office/powerpoint/2010/main" val="226132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1331640" y="2202858"/>
            <a:ext cx="7155549" cy="3416320"/>
          </a:xfrm>
          <a:prstGeom prst="rect">
            <a:avLst/>
          </a:prstGeom>
          <a:noFill/>
          <a:ln w="9525">
            <a:noFill/>
            <a:miter lim="800000"/>
            <a:headEnd/>
            <a:tailEnd/>
          </a:ln>
        </p:spPr>
        <p:txBody>
          <a:bodyPr wrap="none">
            <a:spAutoFit/>
          </a:bodyPr>
          <a:lstStyle/>
          <a:p>
            <a:pPr algn="l"/>
            <a:r>
              <a:rPr lang="en-GB" sz="2400" dirty="0">
                <a:solidFill>
                  <a:schemeClr val="accent3"/>
                </a:solidFill>
              </a:rPr>
              <a:t>SEQUEST (</a:t>
            </a:r>
            <a:r>
              <a:rPr lang="en-GB" sz="2400" dirty="0" err="1">
                <a:solidFill>
                  <a:schemeClr val="accent3"/>
                </a:solidFill>
              </a:rPr>
              <a:t>UWashington</a:t>
            </a:r>
            <a:r>
              <a:rPr lang="en-GB" sz="2400" dirty="0">
                <a:solidFill>
                  <a:schemeClr val="accent3"/>
                </a:solidFill>
              </a:rPr>
              <a:t>, Thermo Fisher Scientific)</a:t>
            </a:r>
          </a:p>
          <a:p>
            <a:pPr algn="l"/>
            <a:r>
              <a:rPr lang="en-GB" sz="2400" dirty="0">
                <a:solidFill>
                  <a:schemeClr val="accent5"/>
                </a:solidFill>
              </a:rPr>
              <a:t>	Intensity-based scoring system</a:t>
            </a:r>
          </a:p>
          <a:p>
            <a:pPr algn="l"/>
            <a:endParaRPr lang="en-GB" dirty="0">
              <a:solidFill>
                <a:schemeClr val="tx2"/>
              </a:solidFill>
            </a:endParaRPr>
          </a:p>
          <a:p>
            <a:pPr marL="342900" indent="-342900" algn="l">
              <a:buFontTx/>
              <a:buChar char="•"/>
            </a:pPr>
            <a:endParaRPr lang="en-GB" dirty="0">
              <a:solidFill>
                <a:schemeClr val="tx2"/>
              </a:solidFill>
            </a:endParaRPr>
          </a:p>
          <a:p>
            <a:pPr algn="l"/>
            <a:r>
              <a:rPr lang="en-GB" sz="2400" dirty="0">
                <a:solidFill>
                  <a:schemeClr val="accent1"/>
                </a:solidFill>
              </a:rPr>
              <a:t>MASCOT (Matrix Science) / Andromeda (Jürgen Cox)</a:t>
            </a:r>
          </a:p>
          <a:p>
            <a:pPr algn="l"/>
            <a:r>
              <a:rPr lang="en-GB" sz="2400" dirty="0">
                <a:solidFill>
                  <a:schemeClr val="accent5"/>
                </a:solidFill>
              </a:rPr>
              <a:t>	Peak counting-based scoring system</a:t>
            </a:r>
          </a:p>
          <a:p>
            <a:pPr marL="342900" indent="-342900" algn="l"/>
            <a:endParaRPr lang="en-GB" dirty="0">
              <a:solidFill>
                <a:schemeClr val="tx2"/>
              </a:solidFill>
            </a:endParaRPr>
          </a:p>
          <a:p>
            <a:pPr marL="342900" indent="-342900" algn="l"/>
            <a:endParaRPr lang="en-GB" dirty="0">
              <a:solidFill>
                <a:schemeClr val="tx2"/>
              </a:solidFill>
            </a:endParaRPr>
          </a:p>
          <a:p>
            <a:pPr algn="l"/>
            <a:r>
              <a:rPr lang="en-GB" sz="2400" dirty="0" err="1">
                <a:solidFill>
                  <a:schemeClr val="accent3"/>
                </a:solidFill>
              </a:rPr>
              <a:t>X!Tandem</a:t>
            </a:r>
            <a:r>
              <a:rPr lang="en-GB" sz="2400" dirty="0">
                <a:solidFill>
                  <a:schemeClr val="accent3"/>
                </a:solidFill>
              </a:rPr>
              <a:t> (The Global Proteome Machine Organization)</a:t>
            </a:r>
          </a:p>
          <a:p>
            <a:pPr algn="l"/>
            <a:r>
              <a:rPr lang="en-GB" sz="2400" dirty="0">
                <a:solidFill>
                  <a:schemeClr val="accent5"/>
                </a:solidFill>
              </a:rPr>
              <a:t>	Hybrid scoring system</a:t>
            </a:r>
          </a:p>
        </p:txBody>
      </p:sp>
      <p:sp>
        <p:nvSpPr>
          <p:cNvPr id="4" name="Title 3"/>
          <p:cNvSpPr>
            <a:spLocks noGrp="1"/>
          </p:cNvSpPr>
          <p:nvPr>
            <p:ph type="title"/>
          </p:nvPr>
        </p:nvSpPr>
        <p:spPr/>
        <p:txBody>
          <a:bodyPr>
            <a:normAutofit/>
          </a:bodyPr>
          <a:lstStyle/>
          <a:p>
            <a:r>
              <a:rPr lang="en-GB" dirty="0"/>
              <a:t>Three popular algorithms illustrate</a:t>
            </a:r>
            <a:br>
              <a:rPr lang="en-GB" dirty="0"/>
            </a:br>
            <a:r>
              <a:rPr lang="en-GB" dirty="0"/>
              <a:t>the three types of scoring systems</a:t>
            </a:r>
            <a:endParaRPr lang="nl-BE" dirty="0"/>
          </a:p>
        </p:txBody>
      </p:sp>
    </p:spTree>
  </p:cSld>
  <p:clrMapOvr>
    <a:masterClrMapping/>
  </p:clrMapOvr>
</p:sld>
</file>

<file path=ppt/theme/theme1.xml><?xml version="1.0" encoding="utf-8"?>
<a:theme xmlns:a="http://schemas.openxmlformats.org/drawingml/2006/main" name="Office-thema">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marL="457200" indent="-457200">
          <a:buFont typeface="Arial" panose="020B0604020202020204" pitchFamily="34" charset="0"/>
          <a:buChar char="•"/>
          <a:defRPr sz="2800" dirty="0" smtClean="0"/>
        </a:defPPr>
      </a:lstStyle>
    </a:txDef>
  </a:objectDefaults>
  <a:extraClrSchemeLst/>
  <a:extLst>
    <a:ext uri="{05A4C25C-085E-4340-85A3-A5531E510DB2}">
      <thm15:themeFamily xmlns:thm15="http://schemas.microsoft.com/office/thememl/2012/main" name="VIB_new_template.potx" id="{BA598485-C901-4148-B938-26DAB64CA71B}" vid="{630D7DC6-18A1-4820-9197-311A027A1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POC Document" ma:contentTypeID="0x010100D21CD732196BCA4DA3AD15741FAAEAB300B4B5CB8B400AFE40A28217962755B872" ma:contentTypeVersion="" ma:contentTypeDescription="Any stored document in SPOC" ma:contentTypeScope="" ma:versionID="a147e246583725666b90d480f2c46a0f">
  <xsd:schema xmlns:xsd="http://www.w3.org/2001/XMLSchema" xmlns:xs="http://www.w3.org/2001/XMLSchema" xmlns:p="http://schemas.microsoft.com/office/2006/metadata/properties" xmlns:ns2="c9d748f5-5876-47e9-a303-3a7826611e35" targetNamespace="http://schemas.microsoft.com/office/2006/metadata/properties" ma:root="true" ma:fieldsID="67de9deb72ad5d422c0858f1c758fe77" ns2:_="">
    <xsd:import namespace="c9d748f5-5876-47e9-a303-3a7826611e35"/>
    <xsd:element name="properties">
      <xsd:complexType>
        <xsd:sequence>
          <xsd:element name="documentManagement">
            <xsd:complexType>
              <xsd:all>
                <xsd:element ref="ns2:pc0d98ad5e2642f89c606050aa6933af" minOccurs="0"/>
                <xsd:element ref="ns2:TaxCatchAll" minOccurs="0"/>
                <xsd:element ref="ns2:TaxCatchAllLabel" minOccurs="0"/>
                <xsd:element ref="ns2:p9556c49ba1a4ec09f00832b84beee22" minOccurs="0"/>
                <xsd:element ref="ns2:b235e3f0792140ffbb730e52789f943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748f5-5876-47e9-a303-3a7826611e35" elementFormDefault="qualified">
    <xsd:import namespace="http://schemas.microsoft.com/office/2006/documentManagement/types"/>
    <xsd:import namespace="http://schemas.microsoft.com/office/infopath/2007/PartnerControls"/>
    <xsd:element name="pc0d98ad5e2642f89c606050aa6933af" ma:index="8" ma:taxonomy="true" ma:internalName="pc0d98ad5e2642f89c606050aa6933af" ma:taxonomyFieldName="SPOCDocType" ma:displayName="SPOC DocType" ma:default="" ma:fieldId="{9c0d98ad-5e26-42f8-9c60-6050aa6933af}" ma:sspId="f25094d8-76ab-4d6b-88a7-2b66e0abe62d" ma:termSetId="e2647def-8179-40a2-aff3-89d3333a18bf"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714be83-99a2-4762-87a8-d84bb9bc2de8}" ma:internalName="TaxCatchAll" ma:showField="CatchAllData" ma:web="c9d748f5-5876-47e9-a303-3a7826611e3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714be83-99a2-4762-87a8-d84bb9bc2de8}" ma:internalName="TaxCatchAllLabel" ma:readOnly="true" ma:showField="CatchAllDataLabel" ma:web="c9d748f5-5876-47e9-a303-3a7826611e35">
      <xsd:complexType>
        <xsd:complexContent>
          <xsd:extension base="dms:MultiChoiceLookup">
            <xsd:sequence>
              <xsd:element name="Value" type="dms:Lookup" maxOccurs="unbounded" minOccurs="0" nillable="true"/>
            </xsd:sequence>
          </xsd:extension>
        </xsd:complexContent>
      </xsd:complexType>
    </xsd:element>
    <xsd:element name="p9556c49ba1a4ec09f00832b84beee22" ma:index="12" ma:taxonomy="true" ma:internalName="p9556c49ba1a4ec09f00832b84beee22" ma:taxonomyFieldName="SPOCLanguage" ma:displayName="SPOC Language" ma:default="" ma:fieldId="{99556c49-ba1a-4ec0-9f00-832b84beee22}" ma:taxonomyMulti="true" ma:sspId="f25094d8-76ab-4d6b-88a7-2b66e0abe62d" ma:termSetId="3669b949-c6bf-4656-bd7a-bb8125f2c650" ma:anchorId="00000000-0000-0000-0000-000000000000" ma:open="false" ma:isKeyword="false">
      <xsd:complexType>
        <xsd:sequence>
          <xsd:element ref="pc:Terms" minOccurs="0" maxOccurs="1"/>
        </xsd:sequence>
      </xsd:complexType>
    </xsd:element>
    <xsd:element name="b235e3f0792140ffbb730e52789f9435" ma:index="14" ma:taxonomy="true" ma:internalName="b235e3f0792140ffbb730e52789f9435" ma:taxonomyFieldName="SPOCTopic" ma:displayName="SPOC Topic" ma:default="" ma:fieldId="{b235e3f0-7921-40ff-bb73-0e52789f9435}" ma:sspId="f25094d8-76ab-4d6b-88a7-2b66e0abe62d" ma:termSetId="3a64726a-3290-4c07-9d25-34b6040ad91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c0d98ad5e2642f89c606050aa6933af xmlns="c9d748f5-5876-47e9-a303-3a7826611e35">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8e68f16f-19a2-445e-867d-5034e2efae7a</TermId>
        </TermInfo>
      </Terms>
    </pc0d98ad5e2642f89c606050aa6933af>
    <b235e3f0792140ffbb730e52789f9435 xmlns="c9d748f5-5876-47e9-a303-3a7826611e35">
      <Terms xmlns="http://schemas.microsoft.com/office/infopath/2007/PartnerControls">
        <TermInfo xmlns="http://schemas.microsoft.com/office/infopath/2007/PartnerControls">
          <TermName xmlns="http://schemas.microsoft.com/office/infopath/2007/PartnerControls">Communication at VIB</TermName>
          <TermId xmlns="http://schemas.microsoft.com/office/infopath/2007/PartnerControls">ec6637b6-7d77-48dd-8d1a-e5ad5a42a5b7</TermId>
        </TermInfo>
      </Terms>
    </b235e3f0792140ffbb730e52789f9435>
    <p9556c49ba1a4ec09f00832b84beee22 xmlns="c9d748f5-5876-47e9-a303-3a7826611e3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cf1ccf97-a177-4e56-a5ce-0b376d8acdb5</TermId>
        </TermInfo>
      </Terms>
    </p9556c49ba1a4ec09f00832b84beee22>
    <TaxCatchAll xmlns="c9d748f5-5876-47e9-a303-3a7826611e35">
      <Value>13</Value>
      <Value>2</Value>
      <Value>14</Value>
    </TaxCatchAll>
  </documentManagement>
</p:properties>
</file>

<file path=customXml/itemProps1.xml><?xml version="1.0" encoding="utf-8"?>
<ds:datastoreItem xmlns:ds="http://schemas.openxmlformats.org/officeDocument/2006/customXml" ds:itemID="{302EDCC6-FD29-45B7-A82E-941345BD531B}">
  <ds:schemaRefs>
    <ds:schemaRef ds:uri="http://schemas.microsoft.com/sharepoint/v3/contenttype/forms"/>
  </ds:schemaRefs>
</ds:datastoreItem>
</file>

<file path=customXml/itemProps2.xml><?xml version="1.0" encoding="utf-8"?>
<ds:datastoreItem xmlns:ds="http://schemas.openxmlformats.org/officeDocument/2006/customXml" ds:itemID="{63805A52-4190-43D2-B578-83956DA1C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d748f5-5876-47e9-a303-3a7826611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E3A61-AF68-4953-A760-8CF85F991BB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9d748f5-5876-47e9-a303-3a7826611e35"/>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VIB_new_template</Template>
  <TotalTime>0</TotalTime>
  <Words>2272</Words>
  <Application>Microsoft Office PowerPoint</Application>
  <PresentationFormat>On-screen Show (4:3)</PresentationFormat>
  <Paragraphs>459</Paragraphs>
  <Slides>44</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5" baseType="lpstr">
      <vt:lpstr>Arial</vt:lpstr>
      <vt:lpstr>Calibri</vt:lpstr>
      <vt:lpstr>Cambria Math</vt:lpstr>
      <vt:lpstr>Corbel</vt:lpstr>
      <vt:lpstr>Courier New</vt:lpstr>
      <vt:lpstr>Dense</vt:lpstr>
      <vt:lpstr>Tahoma</vt:lpstr>
      <vt:lpstr>XlvqmxGalliard-Roman</vt:lpstr>
      <vt:lpstr>YdmsjnGalliard-Italic</vt:lpstr>
      <vt:lpstr>Office-thema</vt:lpstr>
      <vt:lpstr>Equation</vt:lpstr>
      <vt:lpstr>PROTEIN IDENTIFICATION</vt:lpstr>
      <vt:lpstr>PowerPoint Presentation</vt:lpstr>
      <vt:lpstr>PowerPoint Presentation</vt:lpstr>
      <vt:lpstr>Peptides subjected to fragmentation analysis can yield several types of fragment ions</vt:lpstr>
      <vt:lpstr>In an ideal world, the peptide sequence will produce directly interpretable ion ladders</vt:lpstr>
      <vt:lpstr>Real spectra usually look quite a bit worse, which introduces ambiguity in interpretation</vt:lpstr>
      <vt:lpstr>PowerPoint Presentation</vt:lpstr>
      <vt:lpstr>Database search engines match experimental spectra to known peptide sequences</vt:lpstr>
      <vt:lpstr>Three popular algorithms illustrate the three types of scoring systems</vt:lpstr>
      <vt:lpstr>SEQUEST is the original search engine, and is based on ion intensity matching</vt:lpstr>
      <vt:lpstr>The correlation score (Ri) is calculated as the matched ion intensity</vt:lpstr>
      <vt:lpstr>The cross-correlation score (Xcorr) is R0 calibrated by the average random correlation</vt:lpstr>
      <vt:lpstr>The best theoretical match is then compared to the second-best theoretical match</vt:lpstr>
      <vt:lpstr>Mascot is an equally recognized search engine, but is based on peak counting</vt:lpstr>
      <vt:lpstr>Through Andromeda, we understand MASCOT</vt:lpstr>
      <vt:lpstr>X!Tandem introduces a hybrid score, based on both peak counting and ion intensity</vt:lpstr>
      <vt:lpstr>X!Tandem’s significance calculation for scores can be seen as a general template</vt:lpstr>
      <vt:lpstr>PowerPoint Presentation</vt:lpstr>
      <vt:lpstr>Sequence tags are as old as SEQUEST, and still have a role to play today</vt:lpstr>
      <vt:lpstr>GutenTag, DirecTag, TagRecon</vt:lpstr>
      <vt:lpstr>GutenTag: two stage, hybrid tag searching</vt:lpstr>
      <vt:lpstr>De novo sequencing tries to read the entire peptide sequence from the spectrum</vt:lpstr>
      <vt:lpstr>PowerPoint Presentation</vt:lpstr>
      <vt:lpstr>All hits, good and bad together, form a distribution of scores</vt:lpstr>
      <vt:lpstr>If we know how scores for bad hits distribute,  we can distinguish good from bad by score</vt:lpstr>
      <vt:lpstr>The separation is not perfect, which leads to the calculation of a local false discovery rate</vt:lpstr>
      <vt:lpstr>Decoy databases are false positive factories, assumed to deliver representative bad hits</vt:lpstr>
      <vt:lpstr>With the help of the scores of decoy hits, we can assess the score distribution of bad hits</vt:lpstr>
      <vt:lpstr>PowerPoint Presentation</vt:lpstr>
      <vt:lpstr>Our MS2PIP fragmentation model accurately predicts peptide fragmentation behaviour</vt:lpstr>
      <vt:lpstr>Our DeepLC model accurately predicts retention times of peptides with unseen modifications</vt:lpstr>
      <vt:lpstr>MS2PIP and DeepLC in MS²Rescore dramatically boost identification in immunopeptidomics</vt:lpstr>
      <vt:lpstr>MS²Rescore can also be applied to generic peptidomics data</vt:lpstr>
      <vt:lpstr>MS²Rescore also boosts metaproteomics, opening up the prospect of meta-immunopeptidomics</vt:lpstr>
      <vt:lpstr>MS2PIP and DeepLC power ionbot, a novel open modification search engine with high reliability</vt:lpstr>
      <vt:lpstr>ionbot shows the value of open modification searches, and of accurate prediction models</vt:lpstr>
      <vt:lpstr>When all PTMs are considered, our view of proteins is changed</vt:lpstr>
      <vt:lpstr>Zooming in shows that not all residues are created equal</vt:lpstr>
      <vt:lpstr>The 3D structure view also becomes rather crowded</vt:lpstr>
      <vt:lpstr>PowerPoint Presentation</vt:lpstr>
      <vt:lpstr>Protein inference is a question of conviction</vt:lpstr>
      <vt:lpstr>The complexity of protein inference is  linked to the information ratio of a database</vt:lpstr>
      <vt:lpstr>In real life, protein inference issues will be mainly bad, often ugly, and occasionally good</vt:lpstr>
      <vt:lpstr>Protein inference can create issues in quantification due to degenerate peptides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Paola Masuzzo</dc:creator>
  <cp:lastModifiedBy>Lennart Martens</cp:lastModifiedBy>
  <cp:revision>852</cp:revision>
  <cp:lastPrinted>2019-09-18T13:28:28Z</cp:lastPrinted>
  <dcterms:created xsi:type="dcterms:W3CDTF">2016-09-23T11:03:04Z</dcterms:created>
  <dcterms:modified xsi:type="dcterms:W3CDTF">2022-07-17T22:36:17Z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0x010100D21CD732196BCA4DA3AD15741FAAEAB300B4B5CB8B400AFE40A28217962755B872</vt:lpwstr>
  </property>
  <property fmtid="{D5CDD505-2E9C-101B-9397-08002B2CF9AE}" pid="3" name="SPOCTopic">
    <vt:lpwstr>2;#Communication at VIB|ec6637b6-7d77-48dd-8d1a-e5ad5a42a5b7</vt:lpwstr>
  </property>
  <property fmtid="{D5CDD505-2E9C-101B-9397-08002B2CF9AE}" pid="4" name="SPOCLanguage">
    <vt:lpwstr>13;#English|cf1ccf97-a177-4e56-a5ce-0b376d8acdb5</vt:lpwstr>
  </property>
  <property fmtid="{D5CDD505-2E9C-101B-9397-08002B2CF9AE}" pid="5" name="SPOCDocType">
    <vt:lpwstr>14;#Presentation|8e68f16f-19a2-445e-867d-5034e2efae7a</vt:lpwstr>
  </property>
</Properties>
</file>